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68" r:id="rId3"/>
    <p:sldId id="257" r:id="rId4"/>
    <p:sldId id="319" r:id="rId5"/>
    <p:sldId id="258" r:id="rId6"/>
    <p:sldId id="348" r:id="rId7"/>
    <p:sldId id="264" r:id="rId8"/>
    <p:sldId id="269" r:id="rId9"/>
    <p:sldId id="351" r:id="rId10"/>
    <p:sldId id="354" r:id="rId11"/>
    <p:sldId id="285" r:id="rId12"/>
    <p:sldId id="301" r:id="rId13"/>
    <p:sldId id="326" r:id="rId14"/>
    <p:sldId id="283" r:id="rId15"/>
    <p:sldId id="349" r:id="rId16"/>
    <p:sldId id="356" r:id="rId17"/>
    <p:sldId id="352" r:id="rId18"/>
    <p:sldId id="353" r:id="rId19"/>
    <p:sldId id="344" r:id="rId20"/>
    <p:sldId id="355" r:id="rId21"/>
    <p:sldId id="327" r:id="rId22"/>
    <p:sldId id="282" r:id="rId23"/>
    <p:sldId id="279" r:id="rId24"/>
    <p:sldId id="358" r:id="rId25"/>
    <p:sldId id="333" r:id="rId26"/>
    <p:sldId id="342" r:id="rId27"/>
    <p:sldId id="280" r:id="rId28"/>
    <p:sldId id="357" r:id="rId29"/>
    <p:sldId id="290" r:id="rId30"/>
    <p:sldId id="294" r:id="rId31"/>
    <p:sldId id="359" r:id="rId32"/>
    <p:sldId id="360" r:id="rId33"/>
    <p:sldId id="291" r:id="rId34"/>
    <p:sldId id="361" r:id="rId35"/>
    <p:sldId id="298" r:id="rId36"/>
    <p:sldId id="304" r:id="rId37"/>
    <p:sldId id="299" r:id="rId38"/>
    <p:sldId id="305" r:id="rId39"/>
    <p:sldId id="362" r:id="rId40"/>
    <p:sldId id="309" r:id="rId41"/>
    <p:sldId id="363" r:id="rId42"/>
    <p:sldId id="364" r:id="rId43"/>
    <p:sldId id="365" r:id="rId44"/>
    <p:sldId id="317" r:id="rId45"/>
    <p:sldId id="366" r:id="rId46"/>
    <p:sldId id="367" r:id="rId47"/>
    <p:sldId id="369" r:id="rId48"/>
    <p:sldId id="371" r:id="rId49"/>
    <p:sldId id="400" r:id="rId50"/>
    <p:sldId id="399" r:id="rId51"/>
    <p:sldId id="398" r:id="rId52"/>
    <p:sldId id="396" r:id="rId53"/>
    <p:sldId id="397" r:id="rId54"/>
    <p:sldId id="395" r:id="rId55"/>
    <p:sldId id="370" r:id="rId56"/>
    <p:sldId id="376" r:id="rId57"/>
    <p:sldId id="403" r:id="rId58"/>
    <p:sldId id="377" r:id="rId59"/>
    <p:sldId id="401" r:id="rId60"/>
    <p:sldId id="405" r:id="rId61"/>
    <p:sldId id="402" r:id="rId62"/>
    <p:sldId id="380" r:id="rId63"/>
    <p:sldId id="404" r:id="rId64"/>
    <p:sldId id="390" r:id="rId65"/>
    <p:sldId id="381" r:id="rId66"/>
    <p:sldId id="393" r:id="rId67"/>
    <p:sldId id="392" r:id="rId68"/>
    <p:sldId id="394" r:id="rId69"/>
    <p:sldId id="391" r:id="rId70"/>
    <p:sldId id="382" r:id="rId71"/>
    <p:sldId id="406" r:id="rId72"/>
    <p:sldId id="384" r:id="rId73"/>
    <p:sldId id="385" r:id="rId74"/>
    <p:sldId id="386" r:id="rId75"/>
    <p:sldId id="378" r:id="rId76"/>
    <p:sldId id="388" r:id="rId77"/>
    <p:sldId id="389"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28" autoAdjust="0"/>
    <p:restoredTop sz="94660"/>
  </p:normalViewPr>
  <p:slideViewPr>
    <p:cSldViewPr snapToGrid="0">
      <p:cViewPr varScale="1">
        <p:scale>
          <a:sx n="113" d="100"/>
          <a:sy n="113" d="100"/>
        </p:scale>
        <p:origin x="10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6/19/2024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EF5A0F-E30E-41EC-8DFD-C3A71DEAB36F}"/>
              </a:ext>
            </a:extLst>
          </p:cNvPr>
          <p:cNvSpPr>
            <a:spLocks noGrp="1"/>
          </p:cNvSpPr>
          <p:nvPr>
            <p:ph type="ctrTitle"/>
          </p:nvPr>
        </p:nvSpPr>
        <p:spPr>
          <a:xfrm>
            <a:off x="2519604" y="1687483"/>
            <a:ext cx="8844743" cy="1741517"/>
          </a:xfrm>
        </p:spPr>
        <p:txBody>
          <a:bodyPr>
            <a:normAutofit/>
          </a:bodyPr>
          <a:lstStyle/>
          <a:p>
            <a:r>
              <a:rPr lang="en-US" sz="4800" b="1" dirty="0">
                <a:solidFill>
                  <a:schemeClr val="accent2">
                    <a:lumMod val="50000"/>
                  </a:schemeClr>
                </a:solidFill>
                <a:latin typeface="Rockwell" panose="02060603020205020403" pitchFamily="18" charset="0"/>
              </a:rPr>
              <a:t>CHURN PREDICTION PROJECT</a:t>
            </a:r>
          </a:p>
        </p:txBody>
      </p:sp>
      <p:sp>
        <p:nvSpPr>
          <p:cNvPr id="3" name="Подзаголовок 2">
            <a:extLst>
              <a:ext uri="{FF2B5EF4-FFF2-40B4-BE49-F238E27FC236}">
                <a16:creationId xmlns:a16="http://schemas.microsoft.com/office/drawing/2014/main" id="{E3BDFEE8-BF60-4643-8CC8-DEB8DECBA715}"/>
              </a:ext>
            </a:extLst>
          </p:cNvPr>
          <p:cNvSpPr>
            <a:spLocks noGrp="1"/>
          </p:cNvSpPr>
          <p:nvPr>
            <p:ph type="subTitle" idx="1"/>
          </p:nvPr>
        </p:nvSpPr>
        <p:spPr>
          <a:xfrm>
            <a:off x="2659870" y="3979357"/>
            <a:ext cx="8915399" cy="2521196"/>
          </a:xfrm>
        </p:spPr>
        <p:txBody>
          <a:bodyPr>
            <a:normAutofit fontScale="55000" lnSpcReduction="20000"/>
          </a:bodyPr>
          <a:lstStyle/>
          <a:p>
            <a:pPr algn="just" defTabSz="914400">
              <a:lnSpc>
                <a:spcPct val="110000"/>
              </a:lnSpc>
              <a:spcBef>
                <a:spcPts val="1200"/>
              </a:spcBef>
              <a:buClr>
                <a:schemeClr val="accent1">
                  <a:lumMod val="75000"/>
                </a:schemeClr>
              </a:buClr>
              <a:buSzPct val="85000"/>
            </a:pPr>
            <a:r>
              <a:rPr lang="en-GB" sz="9600" dirty="0">
                <a:solidFill>
                  <a:schemeClr val="bg2">
                    <a:lumMod val="25000"/>
                  </a:schemeClr>
                </a:solidFill>
                <a:latin typeface="Rockwell" panose="02060603020205020403" pitchFamily="18" charset="0"/>
              </a:rPr>
              <a:t>This project completed by:</a:t>
            </a:r>
          </a:p>
          <a:p>
            <a:endParaRPr lang="en-GB" sz="9600" dirty="0">
              <a:solidFill>
                <a:schemeClr val="bg2">
                  <a:lumMod val="25000"/>
                </a:schemeClr>
              </a:solidFill>
              <a:latin typeface="Rockwell" panose="02060603020205020403" pitchFamily="18" charset="0"/>
            </a:endParaRPr>
          </a:p>
          <a:p>
            <a:pPr algn="just" defTabSz="914400">
              <a:lnSpc>
                <a:spcPct val="110000"/>
              </a:lnSpc>
              <a:spcBef>
                <a:spcPts val="1200"/>
              </a:spcBef>
              <a:buClr>
                <a:schemeClr val="accent1">
                  <a:lumMod val="75000"/>
                </a:schemeClr>
              </a:buClr>
              <a:buSzPct val="85000"/>
            </a:pPr>
            <a:r>
              <a:rPr lang="en-GB" sz="9600" dirty="0">
                <a:solidFill>
                  <a:schemeClr val="bg2">
                    <a:lumMod val="25000"/>
                  </a:schemeClr>
                </a:solidFill>
                <a:latin typeface="Rockwell" panose="02060603020205020403" pitchFamily="18" charset="0"/>
              </a:rPr>
              <a:t>				Ronit Schwartz</a:t>
            </a:r>
          </a:p>
          <a:p>
            <a:endParaRPr lang="en-US" dirty="0"/>
          </a:p>
        </p:txBody>
      </p:sp>
    </p:spTree>
    <p:extLst>
      <p:ext uri="{BB962C8B-B14F-4D97-AF65-F5344CB8AC3E}">
        <p14:creationId xmlns:p14="http://schemas.microsoft.com/office/powerpoint/2010/main" val="163602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Tenure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529862" y="1046286"/>
            <a:ext cx="10498015" cy="5506914"/>
          </a:xfrm>
        </p:spPr>
        <p:txBody>
          <a:bodyPr>
            <a:no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e-IL" altLang="he-IL" b="0" i="0" u="none" strike="noStrike" cap="none" normalizeH="0" baseline="0" dirty="0">
                <a:ln>
                  <a:noFill/>
                </a:ln>
                <a:solidFill>
                  <a:schemeClr val="tx1"/>
                </a:solidFill>
                <a:effectLst/>
                <a:latin typeface="Arial" panose="020B0604020202020204" pitchFamily="34" charset="0"/>
              </a:rPr>
              <a:t>Customers with shorter tenure are more likely to churn. This pattern is particularly noticeable in the first few months.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e-IL" altLang="he-IL" b="0" i="0" u="none" strike="noStrike" cap="none" normalizeH="0" baseline="0" dirty="0">
                <a:ln>
                  <a:noFill/>
                </a:ln>
                <a:solidFill>
                  <a:schemeClr val="tx1"/>
                </a:solidFill>
                <a:effectLst/>
                <a:latin typeface="Arial" panose="020B0604020202020204" pitchFamily="34" charset="0"/>
              </a:rPr>
              <a:t>Customers with longer tenure are more likely to stay, suggesting higher customer loyalty or satisfaction over time </a:t>
            </a:r>
          </a:p>
          <a:p>
            <a:pPr>
              <a:buFont typeface="Wingdings" panose="05000000000000000000" pitchFamily="2" charset="2"/>
              <a:buChar char="Ø"/>
            </a:pPr>
            <a:r>
              <a:rPr lang="en-US" dirty="0">
                <a:solidFill>
                  <a:schemeClr val="tx1"/>
                </a:solidFill>
                <a:latin typeface="Arial" panose="020B0604020202020204" pitchFamily="34" charset="0"/>
              </a:rPr>
              <a:t>As we can see after only one tenure period, customers starts churning rapidly, it means that many customers cancel the subscription in 1-2 months. to deal with that we can consider giving more discounts on long-term plans and make more customers to subscribe for long term plans. </a:t>
            </a:r>
          </a:p>
          <a:p>
            <a:pPr marL="0" marR="0" lvl="0" indent="0" algn="l" defTabSz="914400" rtl="0" eaLnBrk="0" fontAlgn="base" latinLnBrk="0" hangingPunct="0">
              <a:lnSpc>
                <a:spcPct val="100000"/>
              </a:lnSpc>
              <a:spcBef>
                <a:spcPct val="0"/>
              </a:spcBef>
              <a:spcAft>
                <a:spcPct val="0"/>
              </a:spcAft>
              <a:buClrTx/>
              <a:buSzTx/>
              <a:buNone/>
              <a:tabLst/>
            </a:pPr>
            <a:endParaRPr lang="he-IL" altLang="he-IL" sz="2000" dirty="0">
              <a:solidFill>
                <a:schemeClr val="tx1"/>
              </a:solidFill>
              <a:latin typeface="Arial" panose="020B0604020202020204" pitchFamily="34" charset="0"/>
            </a:endParaRPr>
          </a:p>
          <a:p>
            <a:pPr algn="l">
              <a:buFont typeface="Wingdings" panose="05000000000000000000" pitchFamily="2" charset="2"/>
              <a:buChar char="Ø"/>
            </a:pPr>
            <a:endParaRPr lang="en-US" sz="2000" dirty="0">
              <a:latin typeface="system-ui"/>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7E6975C-8825-1759-42DF-DF57627AF50B}"/>
              </a:ext>
            </a:extLst>
          </p:cNvPr>
          <p:cNvPicPr>
            <a:picLocks noChangeAspect="1"/>
          </p:cNvPicPr>
          <p:nvPr/>
        </p:nvPicPr>
        <p:blipFill>
          <a:blip r:embed="rId2"/>
          <a:stretch>
            <a:fillRect/>
          </a:stretch>
        </p:blipFill>
        <p:spPr>
          <a:xfrm>
            <a:off x="1867011" y="3337269"/>
            <a:ext cx="9233921" cy="3274009"/>
          </a:xfrm>
          <a:prstGeom prst="rect">
            <a:avLst/>
          </a:prstGeom>
        </p:spPr>
      </p:pic>
    </p:spTree>
    <p:extLst>
      <p:ext uri="{BB962C8B-B14F-4D97-AF65-F5344CB8AC3E}">
        <p14:creationId xmlns:p14="http://schemas.microsoft.com/office/powerpoint/2010/main" val="180030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626578" y="399667"/>
            <a:ext cx="9874321"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Tenure Bins</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79562" y="1232683"/>
            <a:ext cx="11566869" cy="5625317"/>
          </a:xfrm>
        </p:spPr>
        <p:txBody>
          <a:bodyPr>
            <a:normAutofit/>
          </a:bodyPr>
          <a:lstStyle/>
          <a:p>
            <a:pPr marL="0" indent="0" algn="just">
              <a:spcBef>
                <a:spcPts val="0"/>
              </a:spcBef>
              <a:buNone/>
            </a:pPr>
            <a:r>
              <a:rPr lang="en-US" b="1" dirty="0">
                <a:latin typeface="Calibri" panose="020F0502020204030204" pitchFamily="34" charset="0"/>
                <a:cs typeface="Calibri" panose="020F0502020204030204" pitchFamily="34" charset="0"/>
              </a:rPr>
              <a:t>Due to Tenure distribution, we decide to categorized  Tenure into 6 groups:</a:t>
            </a:r>
          </a:p>
          <a:p>
            <a:pPr lvl="1" algn="just">
              <a:spcBef>
                <a:spcPts val="0"/>
              </a:spcBef>
              <a:buFont typeface="Wingdings" panose="05000000000000000000" pitchFamily="2" charset="2"/>
              <a:buChar char="Ø"/>
            </a:pPr>
            <a:r>
              <a:rPr lang="en-US" sz="1800" dirty="0">
                <a:latin typeface="Calibri" panose="020F0502020204030204" pitchFamily="34" charset="0"/>
                <a:cs typeface="Calibri" panose="020F0502020204030204" pitchFamily="34" charset="0"/>
              </a:rPr>
              <a:t>churn rate decreases significantly as the tenure increases.</a:t>
            </a:r>
          </a:p>
          <a:p>
            <a:pPr lvl="1" algn="just">
              <a:spcBef>
                <a:spcPts val="0"/>
              </a:spcBef>
              <a:buFont typeface="Wingdings" panose="05000000000000000000" pitchFamily="2" charset="2"/>
              <a:buChar char="Ø"/>
            </a:pPr>
            <a:r>
              <a:rPr lang="en-US" sz="1800" dirty="0">
                <a:latin typeface="Calibri" panose="020F0502020204030204" pitchFamily="34" charset="0"/>
                <a:cs typeface="Calibri" panose="020F0502020204030204" pitchFamily="34" charset="0"/>
              </a:rPr>
              <a:t> Customers are more likely to churn in the initial months (0-12 months) </a:t>
            </a:r>
          </a:p>
          <a:p>
            <a:pPr marL="457200" lvl="1" indent="0" algn="just">
              <a:spcBef>
                <a:spcPts val="0"/>
              </a:spcBef>
              <a:buNone/>
            </a:pPr>
            <a:r>
              <a:rPr lang="en-US" sz="1800" dirty="0">
                <a:latin typeface="Calibri" panose="020F0502020204030204" pitchFamily="34" charset="0"/>
                <a:cs typeface="Calibri" panose="020F0502020204030204" pitchFamily="34" charset="0"/>
              </a:rPr>
              <a:t>      with the churn rate being the highest, and it gradually decreases as</a:t>
            </a:r>
          </a:p>
          <a:p>
            <a:pPr marL="457200" lvl="1" indent="0" algn="just">
              <a:spcBef>
                <a:spcPts val="0"/>
              </a:spcBef>
              <a:buNone/>
            </a:pPr>
            <a:r>
              <a:rPr lang="en-US" sz="1800" dirty="0">
                <a:latin typeface="Calibri" panose="020F0502020204030204" pitchFamily="34" charset="0"/>
                <a:cs typeface="Calibri" panose="020F0502020204030204" pitchFamily="34" charset="0"/>
              </a:rPr>
              <a:t>      they continue their services beyond 13 months.</a:t>
            </a:r>
          </a:p>
          <a:p>
            <a:pPr lvl="1" algn="just">
              <a:spcBef>
                <a:spcPts val="0"/>
              </a:spcBef>
              <a:buFont typeface="Wingdings" panose="05000000000000000000" pitchFamily="2" charset="2"/>
              <a:buChar char="Ø"/>
            </a:pPr>
            <a:r>
              <a:rPr lang="en-US" sz="1800" dirty="0">
                <a:latin typeface="Calibri" panose="020F0502020204030204" pitchFamily="34" charset="0"/>
                <a:cs typeface="Calibri" panose="020F0502020204030204" pitchFamily="34" charset="0"/>
              </a:rPr>
              <a:t>After 60 months or 5 years, churn rate  is relatively very low. </a:t>
            </a:r>
          </a:p>
          <a:p>
            <a:pPr marL="0" indent="0" algn="just">
              <a:spcBef>
                <a:spcPts val="0"/>
              </a:spcBef>
              <a:buNone/>
            </a:pPr>
            <a:endParaRPr lang="en-US" b="1"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a:p>
            <a:pPr marL="0" indent="0" algn="just">
              <a:spcBef>
                <a:spcPts val="0"/>
              </a:spcBef>
              <a:buNone/>
            </a:pPr>
            <a:endParaRPr lang="en-US" dirty="0">
              <a:latin typeface="Calibri" panose="020F0502020204030204" pitchFamily="34" charset="0"/>
              <a:cs typeface="Calibri" panose="020F0502020204030204" pitchFamily="34" charset="0"/>
            </a:endParaRPr>
          </a:p>
        </p:txBody>
      </p:sp>
      <p:pic>
        <p:nvPicPr>
          <p:cNvPr id="9" name="תמונה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323" y="1308956"/>
            <a:ext cx="3902514" cy="1677404"/>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864" y="3123547"/>
            <a:ext cx="9155648" cy="3418865"/>
          </a:xfrm>
          <a:prstGeom prst="rect">
            <a:avLst/>
          </a:prstGeom>
        </p:spPr>
      </p:pic>
    </p:spTree>
    <p:extLst>
      <p:ext uri="{BB962C8B-B14F-4D97-AF65-F5344CB8AC3E}">
        <p14:creationId xmlns:p14="http://schemas.microsoft.com/office/powerpoint/2010/main" val="244486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705708" y="399667"/>
            <a:ext cx="9795191"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Tenure &amp; contract type</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429030" y="790037"/>
            <a:ext cx="10621248" cy="5598941"/>
          </a:xfrm>
        </p:spPr>
        <p:txBody>
          <a:bodyPr>
            <a:normAutofit/>
          </a:bodyPr>
          <a:lstStyle/>
          <a:p>
            <a:pPr algn="just">
              <a:lnSpc>
                <a:spcPct val="107000"/>
              </a:lnSpc>
              <a:spcBef>
                <a:spcPts val="0"/>
              </a:spcBef>
              <a:buFont typeface="Wingdings" panose="05000000000000000000" pitchFamily="2" charset="2"/>
              <a:buChar char="Ø"/>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Bef>
                <a:spcPts val="0"/>
              </a:spcBef>
              <a:buNone/>
            </a:pPr>
            <a:r>
              <a:rPr lang="en-US" dirty="0">
                <a:latin typeface="Calibri" panose="020F0502020204030204" pitchFamily="34" charset="0"/>
                <a:ea typeface="Calibri" panose="020F0502020204030204" pitchFamily="34" charset="0"/>
                <a:cs typeface="Arial" panose="020B0604020202020204" pitchFamily="34" charset="0"/>
              </a:rPr>
              <a:t>Long-term contracts lead to better customer retention. Here's a breakdown by contract type:</a:t>
            </a:r>
          </a:p>
          <a:p>
            <a:pPr marL="0" indent="0" algn="just">
              <a:lnSpc>
                <a:spcPct val="107000"/>
              </a:lnSpc>
              <a:spcBef>
                <a:spcPts val="0"/>
              </a:spcBef>
              <a:buNone/>
            </a:pPr>
            <a:r>
              <a:rPr lang="en-US" dirty="0">
                <a:latin typeface="Calibri" panose="020F0502020204030204" pitchFamily="34" charset="0"/>
                <a:ea typeface="Calibri" panose="020F0502020204030204" pitchFamily="34" charset="0"/>
                <a:cs typeface="Arial" panose="020B0604020202020204" pitchFamily="34" charset="0"/>
              </a:rPr>
              <a:t>1. </a:t>
            </a:r>
            <a:r>
              <a:rPr lang="en-US" b="1" dirty="0">
                <a:highlight>
                  <a:srgbClr val="FFFF00"/>
                </a:highlight>
                <a:latin typeface="Calibri" panose="020F0502020204030204" pitchFamily="34" charset="0"/>
                <a:ea typeface="Calibri" panose="020F0502020204030204" pitchFamily="34" charset="0"/>
                <a:cs typeface="Arial" panose="020B0604020202020204" pitchFamily="34" charset="0"/>
              </a:rPr>
              <a:t>Month-to-Month Contracts- </a:t>
            </a:r>
            <a:r>
              <a:rPr lang="en-US" dirty="0">
                <a:latin typeface="Calibri" panose="020F0502020204030204" pitchFamily="34" charset="0"/>
                <a:ea typeface="Calibri" panose="020F0502020204030204" pitchFamily="34" charset="0"/>
                <a:cs typeface="Arial" panose="020B0604020202020204" pitchFamily="34" charset="0"/>
              </a:rPr>
              <a:t>Higher churn among new customers and non-churned customers display varied tenure, indicating some retention despite the contract’s flexibility.</a:t>
            </a:r>
          </a:p>
          <a:p>
            <a:pPr marL="0" indent="0" algn="just">
              <a:lnSpc>
                <a:spcPct val="107000"/>
              </a:lnSpc>
              <a:spcBef>
                <a:spcPts val="0"/>
              </a:spcBef>
              <a:buNone/>
            </a:pPr>
            <a:r>
              <a:rPr lang="en-US" dirty="0">
                <a:latin typeface="Calibri" panose="020F0502020204030204" pitchFamily="34" charset="0"/>
                <a:ea typeface="Calibri" panose="020F0502020204030204" pitchFamily="34" charset="0"/>
                <a:cs typeface="Arial" panose="020B0604020202020204" pitchFamily="34" charset="0"/>
              </a:rPr>
              <a:t>2. </a:t>
            </a:r>
            <a:r>
              <a:rPr lang="en-US" b="1" dirty="0">
                <a:highlight>
                  <a:srgbClr val="FFFF00"/>
                </a:highlight>
                <a:latin typeface="Calibri" panose="020F0502020204030204" pitchFamily="34" charset="0"/>
                <a:ea typeface="Calibri" panose="020F0502020204030204" pitchFamily="34" charset="0"/>
                <a:cs typeface="Arial" panose="020B0604020202020204" pitchFamily="34" charset="0"/>
              </a:rPr>
              <a:t>One-Year Contracts: </a:t>
            </a:r>
            <a:r>
              <a:rPr lang="en-US" dirty="0">
                <a:latin typeface="Calibri" panose="020F0502020204030204" pitchFamily="34" charset="0"/>
                <a:ea typeface="Calibri" panose="020F0502020204030204" pitchFamily="34" charset="0"/>
                <a:cs typeface="Arial" panose="020B0604020202020204" pitchFamily="34" charset="0"/>
              </a:rPr>
              <a:t>Churn occurs mostly among shorter tenures, though less dramatically than with month-to-month contracts. Longer tenures are common among non-churned customers, showing better retention.</a:t>
            </a:r>
          </a:p>
          <a:p>
            <a:pPr marL="0" indent="0" algn="just">
              <a:lnSpc>
                <a:spcPct val="107000"/>
              </a:lnSpc>
              <a:spcBef>
                <a:spcPts val="0"/>
              </a:spcBef>
              <a:buNone/>
            </a:pPr>
            <a:r>
              <a:rPr lang="en-US" dirty="0">
                <a:latin typeface="Calibri" panose="020F0502020204030204" pitchFamily="34" charset="0"/>
                <a:ea typeface="Calibri" panose="020F0502020204030204" pitchFamily="34" charset="0"/>
                <a:cs typeface="Arial" panose="020B0604020202020204" pitchFamily="34" charset="0"/>
              </a:rPr>
              <a:t>3. </a:t>
            </a:r>
            <a:r>
              <a:rPr lang="en-US" b="1" dirty="0">
                <a:highlight>
                  <a:srgbClr val="FFFF00"/>
                </a:highlight>
                <a:latin typeface="Calibri" panose="020F0502020204030204" pitchFamily="34" charset="0"/>
                <a:ea typeface="Calibri" panose="020F0502020204030204" pitchFamily="34" charset="0"/>
                <a:cs typeface="Arial" panose="020B0604020202020204" pitchFamily="34" charset="0"/>
              </a:rPr>
              <a:t>Two-Year Contracts: </a:t>
            </a:r>
            <a:r>
              <a:rPr lang="en-US" dirty="0">
                <a:latin typeface="Calibri" panose="020F0502020204030204" pitchFamily="34" charset="0"/>
                <a:ea typeface="Calibri" panose="020F0502020204030204" pitchFamily="34" charset="0"/>
                <a:cs typeface="Arial" panose="020B0604020202020204" pitchFamily="34" charset="0"/>
              </a:rPr>
              <a:t>Little difference in tenure between churned and non-churned customers, suggesting strong retention.</a:t>
            </a:r>
          </a:p>
          <a:p>
            <a:pPr marL="0" indent="0" algn="just">
              <a:lnSpc>
                <a:spcPct val="107000"/>
              </a:lnSpc>
              <a:spcBef>
                <a:spcPts val="0"/>
              </a:spcBef>
              <a:buNone/>
            </a:pPr>
            <a:r>
              <a:rPr lang="en-US" dirty="0">
                <a:latin typeface="Calibri" panose="020F0502020204030204" pitchFamily="34" charset="0"/>
                <a:ea typeface="Calibri" panose="020F0502020204030204" pitchFamily="34" charset="0"/>
                <a:cs typeface="Arial" panose="020B0604020202020204" pitchFamily="34" charset="0"/>
              </a:rPr>
              <a:t>High median tenures for both groups indicate likely satisfaction and strong retention.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pPr>
            <a:endParaRPr lang="en-US"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Bef>
                <a:spcPts val="0"/>
              </a:spcBef>
              <a:buNone/>
            </a:pPr>
            <a:r>
              <a:rPr lang="en-US" dirty="0">
                <a:effectLst/>
                <a:latin typeface="Calibri" panose="020F0502020204030204" pitchFamily="34" charset="0"/>
                <a:ea typeface="Calibri" panose="020F0502020204030204" pitchFamily="34" charset="0"/>
                <a:cs typeface="Arial" panose="020B0604020202020204" pitchFamily="34" charset="0"/>
              </a:rPr>
              <a:t>	</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0EDB7D2-BDF9-B55A-8428-5492966766B2}"/>
              </a:ext>
            </a:extLst>
          </p:cNvPr>
          <p:cNvPicPr>
            <a:picLocks noChangeAspect="1"/>
          </p:cNvPicPr>
          <p:nvPr/>
        </p:nvPicPr>
        <p:blipFill>
          <a:blip r:embed="rId2"/>
          <a:stretch>
            <a:fillRect/>
          </a:stretch>
        </p:blipFill>
        <p:spPr>
          <a:xfrm>
            <a:off x="1549851" y="3535291"/>
            <a:ext cx="9951047" cy="3203287"/>
          </a:xfrm>
          <a:prstGeom prst="rect">
            <a:avLst/>
          </a:prstGeom>
        </p:spPr>
      </p:pic>
    </p:spTree>
    <p:extLst>
      <p:ext uri="{BB962C8B-B14F-4D97-AF65-F5344CB8AC3E}">
        <p14:creationId xmlns:p14="http://schemas.microsoft.com/office/powerpoint/2010/main" val="353644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624110"/>
            <a:ext cx="8911687" cy="756282"/>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Tenure &amp; services</a:t>
            </a:r>
          </a:p>
        </p:txBody>
      </p:sp>
      <p:sp>
        <p:nvSpPr>
          <p:cNvPr id="3" name="מציין מיקום תוכן 2"/>
          <p:cNvSpPr>
            <a:spLocks noGrp="1"/>
          </p:cNvSpPr>
          <p:nvPr>
            <p:ph idx="1"/>
          </p:nvPr>
        </p:nvSpPr>
        <p:spPr>
          <a:xfrm>
            <a:off x="1441939" y="1204546"/>
            <a:ext cx="10484862" cy="5556738"/>
          </a:xfrm>
        </p:spPr>
        <p:txBody>
          <a:bodyPr/>
          <a:lstStyle/>
          <a:p>
            <a:pPr marL="0" indent="0"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Tenure &amp; OnlineSecurity, OnlineBackup, DeviceProtection, TechSupport, StreamingTV, StreamingMovies  </a:t>
            </a:r>
          </a:p>
          <a:p>
            <a:pPr>
              <a:buFont typeface="Wingdings" panose="05000000000000000000" pitchFamily="2" charset="2"/>
              <a:buChar char="Ø"/>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As we can see for all various services, new customer tend to avoid subscribing to multiple services and they simultaneously exhibit high churn rates. </a:t>
            </a:r>
          </a:p>
        </p:txBody>
      </p:sp>
      <p:pic>
        <p:nvPicPr>
          <p:cNvPr id="8" name="תמונה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215" y="2306385"/>
            <a:ext cx="9693397" cy="4361711"/>
          </a:xfrm>
          <a:prstGeom prst="rect">
            <a:avLst/>
          </a:prstGeom>
        </p:spPr>
      </p:pic>
    </p:spTree>
    <p:extLst>
      <p:ext uri="{BB962C8B-B14F-4D97-AF65-F5344CB8AC3E}">
        <p14:creationId xmlns:p14="http://schemas.microsoft.com/office/powerpoint/2010/main" val="375851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749670" y="399667"/>
            <a:ext cx="9751230"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Tenure &amp; Payment Methods </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153192" y="1180407"/>
            <a:ext cx="10891261" cy="5517556"/>
          </a:xfrm>
        </p:spPr>
        <p:txBody>
          <a:bodyPr>
            <a:normAutofit/>
          </a:bodyPr>
          <a:lstStyle/>
          <a:p>
            <a:pPr algn="just">
              <a:buFont typeface="Wingdings" panose="05000000000000000000" pitchFamily="2" charset="2"/>
              <a:buChar char="Ø"/>
            </a:pPr>
            <a:r>
              <a:rPr lang="en-US" sz="1800" b="1"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Electronic check payments </a:t>
            </a:r>
            <a:r>
              <a:rPr lang="en-US" sz="1800" dirty="0">
                <a:effectLst/>
                <a:latin typeface="Calibri" panose="020F0502020204030204" pitchFamily="34" charset="0"/>
                <a:ea typeface="Calibri" panose="020F0502020204030204" pitchFamily="34" charset="0"/>
                <a:cs typeface="Calibri" panose="020F0502020204030204" pitchFamily="34" charset="0"/>
              </a:rPr>
              <a:t>are linked to higher churn rates across all tenure groups, possibly reflecting user issues or a demographic more likely to churn. </a:t>
            </a:r>
          </a:p>
          <a:p>
            <a:pPr algn="just">
              <a:buFont typeface="Wingdings" panose="05000000000000000000" pitchFamily="2" charset="2"/>
              <a:buChar char="Ø"/>
            </a:pPr>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rPr>
              <a:t>Mailed checks </a:t>
            </a:r>
            <a:r>
              <a:rPr lang="en-US" sz="1800" dirty="0">
                <a:effectLst/>
                <a:latin typeface="Calibri" panose="020F0502020204030204" pitchFamily="34" charset="0"/>
                <a:ea typeface="Calibri" panose="020F0502020204030204" pitchFamily="34" charset="0"/>
                <a:cs typeface="Calibri" panose="020F0502020204030204" pitchFamily="34" charset="0"/>
              </a:rPr>
              <a:t>show moderate churn in early tenure but lower rates over time. </a:t>
            </a:r>
          </a:p>
          <a:p>
            <a:pPr algn="just">
              <a:buFont typeface="Wingdings" panose="05000000000000000000" pitchFamily="2" charset="2"/>
              <a:buChar char="Ø"/>
            </a:pPr>
            <a:r>
              <a:rPr lang="en-US" sz="1800" b="1"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Automatic payments like bank </a:t>
            </a:r>
            <a:r>
              <a:rPr lang="en-US" sz="1800" dirty="0">
                <a:effectLst/>
                <a:latin typeface="Calibri" panose="020F0502020204030204" pitchFamily="34" charset="0"/>
                <a:ea typeface="Calibri" panose="020F0502020204030204" pitchFamily="34" charset="0"/>
                <a:cs typeface="Calibri" panose="020F0502020204030204" pitchFamily="34" charset="0"/>
              </a:rPr>
              <a:t>transfers and credit cards maintain average churn rates, benefiting from convenience and reducing active decision-making. </a:t>
            </a:r>
          </a:p>
          <a:p>
            <a:pPr algn="jus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Promoting automatic payment </a:t>
            </a:r>
            <a:r>
              <a:rPr lang="en-US" sz="1800" dirty="0">
                <a:effectLst/>
                <a:latin typeface="Calibri" panose="020F0502020204030204" pitchFamily="34" charset="0"/>
                <a:ea typeface="Calibri" panose="020F0502020204030204" pitchFamily="34" charset="0"/>
                <a:cs typeface="Calibri" panose="020F0502020204030204" pitchFamily="34" charset="0"/>
              </a:rPr>
              <a:t>methods early in the tenure of electronic check users could help reduce churn.</a:t>
            </a:r>
            <a:endParaRPr lang="en-US" dirty="0"/>
          </a:p>
        </p:txBody>
      </p:sp>
      <p:pic>
        <p:nvPicPr>
          <p:cNvPr id="4" name="Объект 4">
            <a:extLst>
              <a:ext uri="{FF2B5EF4-FFF2-40B4-BE49-F238E27FC236}">
                <a16:creationId xmlns:a16="http://schemas.microsoft.com/office/drawing/2014/main" id="{9CCC728E-DCC6-442F-B77C-CDB39EB26BE6}"/>
              </a:ext>
            </a:extLst>
          </p:cNvPr>
          <p:cNvPicPr>
            <a:picLocks noChangeAspect="1"/>
          </p:cNvPicPr>
          <p:nvPr/>
        </p:nvPicPr>
        <p:blipFill>
          <a:blip r:embed="rId2"/>
          <a:stretch>
            <a:fillRect/>
          </a:stretch>
        </p:blipFill>
        <p:spPr>
          <a:xfrm>
            <a:off x="1348302" y="3366519"/>
            <a:ext cx="10428238" cy="3331444"/>
          </a:xfrm>
          <a:prstGeom prst="rect">
            <a:avLst/>
          </a:prstGeom>
        </p:spPr>
      </p:pic>
    </p:spTree>
    <p:extLst>
      <p:ext uri="{BB962C8B-B14F-4D97-AF65-F5344CB8AC3E}">
        <p14:creationId xmlns:p14="http://schemas.microsoft.com/office/powerpoint/2010/main" val="327632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Monthly Charges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320191" y="4542878"/>
            <a:ext cx="10498015" cy="2237465"/>
          </a:xfrm>
        </p:spPr>
        <p:txBody>
          <a:bodyPr>
            <a:noAutofit/>
          </a:bodyPr>
          <a:lstStyle/>
          <a:p>
            <a:pPr algn="l">
              <a:buFont typeface="Wingdings" panose="05000000000000000000" pitchFamily="2" charset="2"/>
              <a:buChar char="Ø"/>
            </a:pPr>
            <a:r>
              <a:rPr lang="en-US" dirty="0">
                <a:solidFill>
                  <a:schemeClr val="tx1"/>
                </a:solidFill>
                <a:latin typeface="Arial" panose="020B0604020202020204" pitchFamily="34" charset="0"/>
              </a:rPr>
              <a:t>Lower monthly charges are associated with a higher retention rate. Customers paying more each month show a higher tendency to churn, likely reflecting price sensitivity or dissatisfaction with the value provided.</a:t>
            </a:r>
          </a:p>
          <a:p>
            <a:pPr>
              <a:buFont typeface="Wingdings" panose="05000000000000000000" pitchFamily="2" charset="2"/>
              <a:buChar char="Ø"/>
            </a:pPr>
            <a:r>
              <a:rPr lang="en-US" dirty="0">
                <a:solidFill>
                  <a:schemeClr val="tx1"/>
                </a:solidFill>
                <a:latin typeface="Arial" panose="020B0604020202020204" pitchFamily="34" charset="0"/>
              </a:rPr>
              <a:t>The histogram indicates a wide range of monthly charges among customers, with a notable concentration of charges between roughly $20 and $30, and another significant grouping around $70 to $100. This suggests multiple common pricing tiers</a:t>
            </a:r>
          </a:p>
          <a:p>
            <a:pPr algn="l">
              <a:buFont typeface="Wingdings" panose="05000000000000000000" pitchFamily="2" charset="2"/>
              <a:buChar char="Ø"/>
            </a:pPr>
            <a:endParaRPr lang="en-US" dirty="0">
              <a:solidFill>
                <a:schemeClr val="tx1"/>
              </a:solidFill>
              <a:latin typeface="Arial" panose="020B0604020202020204" pitchFamily="34" charset="0"/>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C476BEF-C4AF-BF33-D639-6C0B0B1C2238}"/>
              </a:ext>
            </a:extLst>
          </p:cNvPr>
          <p:cNvPicPr>
            <a:picLocks noChangeAspect="1"/>
          </p:cNvPicPr>
          <p:nvPr/>
        </p:nvPicPr>
        <p:blipFill>
          <a:blip r:embed="rId2"/>
          <a:stretch>
            <a:fillRect/>
          </a:stretch>
        </p:blipFill>
        <p:spPr>
          <a:xfrm>
            <a:off x="3126649" y="1127199"/>
            <a:ext cx="8253844" cy="3166455"/>
          </a:xfrm>
          <a:prstGeom prst="rect">
            <a:avLst/>
          </a:prstGeom>
        </p:spPr>
      </p:pic>
      <p:pic>
        <p:nvPicPr>
          <p:cNvPr id="8" name="Picture 7">
            <a:extLst>
              <a:ext uri="{FF2B5EF4-FFF2-40B4-BE49-F238E27FC236}">
                <a16:creationId xmlns:a16="http://schemas.microsoft.com/office/drawing/2014/main" id="{65DC7299-8F7A-C99E-3CD9-7860D89401F1}"/>
              </a:ext>
            </a:extLst>
          </p:cNvPr>
          <p:cNvPicPr>
            <a:picLocks noChangeAspect="1"/>
          </p:cNvPicPr>
          <p:nvPr/>
        </p:nvPicPr>
        <p:blipFill>
          <a:blip r:embed="rId3"/>
          <a:stretch>
            <a:fillRect/>
          </a:stretch>
        </p:blipFill>
        <p:spPr>
          <a:xfrm>
            <a:off x="1096140" y="1891256"/>
            <a:ext cx="1752646" cy="1638343"/>
          </a:xfrm>
          <a:prstGeom prst="rect">
            <a:avLst/>
          </a:prstGeom>
        </p:spPr>
      </p:pic>
    </p:spTree>
    <p:extLst>
      <p:ext uri="{BB962C8B-B14F-4D97-AF65-F5344CB8AC3E}">
        <p14:creationId xmlns:p14="http://schemas.microsoft.com/office/powerpoint/2010/main" val="196274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Monthly Charges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157113" y="1339566"/>
            <a:ext cx="10498015" cy="2237465"/>
          </a:xfrm>
        </p:spPr>
        <p:txBody>
          <a:bodyPr>
            <a:noAutofit/>
          </a:bodyPr>
          <a:lstStyle/>
          <a:p>
            <a:pPr>
              <a:buFont typeface="Wingdings" panose="05000000000000000000" pitchFamily="2" charset="2"/>
              <a:buChar char="Ø"/>
            </a:pPr>
            <a:r>
              <a:rPr lang="en-US" dirty="0">
                <a:solidFill>
                  <a:schemeClr val="tx1"/>
                </a:solidFill>
                <a:latin typeface="Arial" panose="020B0604020202020204" pitchFamily="34" charset="0"/>
              </a:rPr>
              <a:t>The box plot indicates a difference in the distribution of '</a:t>
            </a:r>
            <a:r>
              <a:rPr lang="en-US" dirty="0" err="1">
                <a:solidFill>
                  <a:schemeClr val="tx1"/>
                </a:solidFill>
                <a:latin typeface="Arial" panose="020B0604020202020204" pitchFamily="34" charset="0"/>
              </a:rPr>
              <a:t>MonthlyCharges</a:t>
            </a:r>
            <a:r>
              <a:rPr lang="en-US" dirty="0">
                <a:solidFill>
                  <a:schemeClr val="tx1"/>
                </a:solidFill>
                <a:latin typeface="Arial" panose="020B0604020202020204" pitchFamily="34" charset="0"/>
              </a:rPr>
              <a:t>' between customers who have churned and those who have </a:t>
            </a:r>
            <a:r>
              <a:rPr lang="en-US" dirty="0" err="1">
                <a:solidFill>
                  <a:schemeClr val="tx1"/>
                </a:solidFill>
                <a:latin typeface="Arial" panose="020B0604020202020204" pitchFamily="34" charset="0"/>
              </a:rPr>
              <a:t>not:Customers</a:t>
            </a:r>
            <a:r>
              <a:rPr lang="en-US" dirty="0">
                <a:solidFill>
                  <a:schemeClr val="tx1"/>
                </a:solidFill>
                <a:latin typeface="Arial" panose="020B0604020202020204" pitchFamily="34" charset="0"/>
              </a:rPr>
              <a:t> who churned generally had higher monthly </a:t>
            </a:r>
            <a:r>
              <a:rPr lang="en-US" dirty="0" err="1">
                <a:solidFill>
                  <a:schemeClr val="tx1"/>
                </a:solidFill>
                <a:latin typeface="Arial" panose="020B0604020202020204" pitchFamily="34" charset="0"/>
              </a:rPr>
              <a:t>charges.The</a:t>
            </a:r>
            <a:r>
              <a:rPr lang="en-US" dirty="0">
                <a:solidFill>
                  <a:schemeClr val="tx1"/>
                </a:solidFill>
                <a:latin typeface="Arial" panose="020B0604020202020204" pitchFamily="34" charset="0"/>
              </a:rPr>
              <a:t> spread and median are higher for churned customers, indicating that higher charges could be a factor in </a:t>
            </a:r>
            <a:r>
              <a:rPr lang="en-US" dirty="0" err="1">
                <a:solidFill>
                  <a:schemeClr val="tx1"/>
                </a:solidFill>
                <a:latin typeface="Arial" panose="020B0604020202020204" pitchFamily="34" charset="0"/>
              </a:rPr>
              <a:t>churn.Average</a:t>
            </a:r>
            <a:r>
              <a:rPr lang="en-US" dirty="0">
                <a:solidFill>
                  <a:schemeClr val="tx1"/>
                </a:solidFill>
                <a:latin typeface="Arial" panose="020B0604020202020204" pitchFamily="34" charset="0"/>
              </a:rPr>
              <a:t> </a:t>
            </a:r>
            <a:r>
              <a:rPr lang="en-US" dirty="0" err="1">
                <a:solidFill>
                  <a:schemeClr val="tx1"/>
                </a:solidFill>
                <a:latin typeface="Arial" panose="020B0604020202020204" pitchFamily="34" charset="0"/>
              </a:rPr>
              <a:t>MonthlyCharges</a:t>
            </a:r>
            <a:r>
              <a:rPr lang="en-US" dirty="0">
                <a:solidFill>
                  <a:schemeClr val="tx1"/>
                </a:solidFill>
                <a:latin typeface="Arial" panose="020B0604020202020204" pitchFamily="34" charset="0"/>
              </a:rPr>
              <a:t> for customers who have not churned: $61.27Average </a:t>
            </a:r>
            <a:r>
              <a:rPr lang="en-US" dirty="0" err="1">
                <a:solidFill>
                  <a:schemeClr val="tx1"/>
                </a:solidFill>
                <a:latin typeface="Arial" panose="020B0604020202020204" pitchFamily="34" charset="0"/>
              </a:rPr>
              <a:t>MonthlyCharges</a:t>
            </a:r>
            <a:r>
              <a:rPr lang="en-US" dirty="0">
                <a:solidFill>
                  <a:schemeClr val="tx1"/>
                </a:solidFill>
                <a:latin typeface="Arial" panose="020B0604020202020204" pitchFamily="34" charset="0"/>
              </a:rPr>
              <a:t> for customers who have churned: $74.44</a:t>
            </a: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ECF2221-7945-5906-936C-5968DEA01D15}"/>
              </a:ext>
            </a:extLst>
          </p:cNvPr>
          <p:cNvPicPr>
            <a:picLocks noChangeAspect="1"/>
          </p:cNvPicPr>
          <p:nvPr/>
        </p:nvPicPr>
        <p:blipFill>
          <a:blip r:embed="rId2"/>
          <a:stretch>
            <a:fillRect/>
          </a:stretch>
        </p:blipFill>
        <p:spPr>
          <a:xfrm>
            <a:off x="623191" y="3040235"/>
            <a:ext cx="6388646" cy="3610298"/>
          </a:xfrm>
          <a:prstGeom prst="rect">
            <a:avLst/>
          </a:prstGeom>
        </p:spPr>
      </p:pic>
      <p:pic>
        <p:nvPicPr>
          <p:cNvPr id="10" name="Picture 9">
            <a:extLst>
              <a:ext uri="{FF2B5EF4-FFF2-40B4-BE49-F238E27FC236}">
                <a16:creationId xmlns:a16="http://schemas.microsoft.com/office/drawing/2014/main" id="{DAEF5F22-201B-CBA2-875C-C401EF77C106}"/>
              </a:ext>
            </a:extLst>
          </p:cNvPr>
          <p:cNvPicPr>
            <a:picLocks noChangeAspect="1"/>
          </p:cNvPicPr>
          <p:nvPr/>
        </p:nvPicPr>
        <p:blipFill>
          <a:blip r:embed="rId3"/>
          <a:stretch>
            <a:fillRect/>
          </a:stretch>
        </p:blipFill>
        <p:spPr>
          <a:xfrm>
            <a:off x="7437003" y="3124649"/>
            <a:ext cx="4696792" cy="1095918"/>
          </a:xfrm>
          <a:prstGeom prst="rect">
            <a:avLst/>
          </a:prstGeom>
        </p:spPr>
      </p:pic>
    </p:spTree>
    <p:extLst>
      <p:ext uri="{BB962C8B-B14F-4D97-AF65-F5344CB8AC3E}">
        <p14:creationId xmlns:p14="http://schemas.microsoft.com/office/powerpoint/2010/main" val="153173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Total Charges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376669" y="1172746"/>
            <a:ext cx="11656136" cy="2115157"/>
          </a:xfrm>
        </p:spPr>
        <p:txBody>
          <a:bodyPr>
            <a:noAutofit/>
          </a:bodyPr>
          <a:lstStyle/>
          <a:p>
            <a:pPr marL="0" indent="0">
              <a:buNone/>
            </a:pPr>
            <a:r>
              <a:rPr lang="en-US" sz="1600" b="1" u="sng" dirty="0" err="1">
                <a:solidFill>
                  <a:schemeClr val="tx1"/>
                </a:solidFill>
                <a:latin typeface="Arial" panose="020B0604020202020204" pitchFamily="34" charset="0"/>
              </a:rPr>
              <a:t>TotalCharges</a:t>
            </a:r>
            <a:r>
              <a:rPr lang="en-US" sz="1600" b="1" u="sng" dirty="0">
                <a:solidFill>
                  <a:schemeClr val="tx1"/>
                </a:solidFill>
                <a:latin typeface="Arial" panose="020B0604020202020204" pitchFamily="34" charset="0"/>
              </a:rPr>
              <a:t> vs Tenure</a:t>
            </a:r>
          </a:p>
          <a:p>
            <a:pPr>
              <a:buFont typeface="Wingdings" panose="05000000000000000000" pitchFamily="2" charset="2"/>
              <a:buChar char="Ø"/>
            </a:pPr>
            <a:r>
              <a:rPr lang="en-US" sz="1600" dirty="0">
                <a:latin typeface="Arial" panose="020B0604020202020204" pitchFamily="34" charset="0"/>
              </a:rPr>
              <a:t>The relationship between </a:t>
            </a:r>
            <a:r>
              <a:rPr lang="en-US" sz="1600" dirty="0" err="1">
                <a:latin typeface="Arial" panose="020B0604020202020204" pitchFamily="34" charset="0"/>
              </a:rPr>
              <a:t>TotalCharges</a:t>
            </a:r>
            <a:r>
              <a:rPr lang="en-US" sz="1600" dirty="0">
                <a:latin typeface="Arial" panose="020B0604020202020204" pitchFamily="34" charset="0"/>
              </a:rPr>
              <a:t> and tenure indicates that total charges escalate with increasing tenure, aligning with more billing cycles over prolonged customer-company relationships. Churn appears predominantly in the lower to mid tenure range, hinting at a concentration of churn among customers who depart before incurring high total charges, potentially due to dissatisfaction with service or pricing.</a:t>
            </a:r>
          </a:p>
          <a:p>
            <a:pPr marL="0" indent="0">
              <a:buNone/>
            </a:pPr>
            <a:r>
              <a:rPr lang="en-US" sz="1600" b="1" u="sng" dirty="0" err="1">
                <a:solidFill>
                  <a:schemeClr val="tx1"/>
                </a:solidFill>
                <a:latin typeface="Arial" panose="020B0604020202020204" pitchFamily="34" charset="0"/>
              </a:rPr>
              <a:t>TotalCharges</a:t>
            </a:r>
            <a:r>
              <a:rPr lang="en-US" sz="1600" b="1" u="sng" dirty="0">
                <a:solidFill>
                  <a:schemeClr val="tx1"/>
                </a:solidFill>
                <a:latin typeface="Arial" panose="020B0604020202020204" pitchFamily="34" charset="0"/>
              </a:rPr>
              <a:t> vs </a:t>
            </a:r>
            <a:r>
              <a:rPr lang="en-US" sz="1600" b="1" u="sng" dirty="0" err="1">
                <a:solidFill>
                  <a:schemeClr val="tx1"/>
                </a:solidFill>
                <a:latin typeface="Arial" panose="020B0604020202020204" pitchFamily="34" charset="0"/>
              </a:rPr>
              <a:t>MonthlyCharges</a:t>
            </a:r>
            <a:endParaRPr lang="en-US" sz="1600" b="1" u="sng" dirty="0">
              <a:solidFill>
                <a:schemeClr val="tx1"/>
              </a:solidFill>
              <a:latin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rPr>
              <a:t>There is a linear relationship between </a:t>
            </a:r>
            <a:r>
              <a:rPr lang="en-US" sz="1600" dirty="0" err="1">
                <a:latin typeface="Arial" panose="020B0604020202020204" pitchFamily="34" charset="0"/>
              </a:rPr>
              <a:t>TotalCharges</a:t>
            </a:r>
            <a:r>
              <a:rPr lang="en-US" sz="1600" dirty="0">
                <a:latin typeface="Arial" panose="020B0604020202020204" pitchFamily="34" charset="0"/>
              </a:rPr>
              <a:t> and </a:t>
            </a:r>
            <a:r>
              <a:rPr lang="en-US" sz="1600" dirty="0" err="1">
                <a:latin typeface="Arial" panose="020B0604020202020204" pitchFamily="34" charset="0"/>
              </a:rPr>
              <a:t>MonthlyCharges</a:t>
            </a:r>
            <a:r>
              <a:rPr lang="en-US" sz="1600" dirty="0">
                <a:latin typeface="Arial" panose="020B0604020202020204" pitchFamily="34" charset="0"/>
              </a:rPr>
              <a:t>, with total charges rising alongside monthly charges. Higher churn rates among customers with elevated monthly charges suggest that higher costs may drive churn, possibly due to dissatisfaction with value or competitive offers elsewhere.</a:t>
            </a:r>
          </a:p>
          <a:p>
            <a:pPr>
              <a:buFont typeface="Wingdings" panose="05000000000000000000" pitchFamily="2" charset="2"/>
              <a:buChar char="Ø"/>
            </a:pPr>
            <a:endParaRPr lang="en-US" sz="1600" dirty="0">
              <a:solidFill>
                <a:schemeClr val="tx1"/>
              </a:solidFill>
              <a:latin typeface="Arial" panose="020B0604020202020204" pitchFamily="34" charset="0"/>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2BB6C1C-88F6-BDE6-4E7C-BE14FA1E51AF}"/>
              </a:ext>
            </a:extLst>
          </p:cNvPr>
          <p:cNvPicPr>
            <a:picLocks noChangeAspect="1"/>
          </p:cNvPicPr>
          <p:nvPr/>
        </p:nvPicPr>
        <p:blipFill>
          <a:blip r:embed="rId2"/>
          <a:stretch>
            <a:fillRect/>
          </a:stretch>
        </p:blipFill>
        <p:spPr>
          <a:xfrm>
            <a:off x="1138165" y="3820677"/>
            <a:ext cx="10133144" cy="2954227"/>
          </a:xfrm>
          <a:prstGeom prst="rect">
            <a:avLst/>
          </a:prstGeom>
        </p:spPr>
      </p:pic>
    </p:spTree>
    <p:extLst>
      <p:ext uri="{BB962C8B-B14F-4D97-AF65-F5344CB8AC3E}">
        <p14:creationId xmlns:p14="http://schemas.microsoft.com/office/powerpoint/2010/main" val="1641804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Total Charges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97E56CD-4EBC-26DB-A1FD-177C11298A12}"/>
              </a:ext>
            </a:extLst>
          </p:cNvPr>
          <p:cNvPicPr>
            <a:picLocks noChangeAspect="1"/>
          </p:cNvPicPr>
          <p:nvPr/>
        </p:nvPicPr>
        <p:blipFill>
          <a:blip r:embed="rId2"/>
          <a:stretch>
            <a:fillRect/>
          </a:stretch>
        </p:blipFill>
        <p:spPr>
          <a:xfrm>
            <a:off x="1187166" y="3388964"/>
            <a:ext cx="10073931" cy="3261568"/>
          </a:xfrm>
          <a:prstGeom prst="rect">
            <a:avLst/>
          </a:prstGeom>
        </p:spPr>
      </p:pic>
      <p:sp>
        <p:nvSpPr>
          <p:cNvPr id="10" name="TextBox 9">
            <a:extLst>
              <a:ext uri="{FF2B5EF4-FFF2-40B4-BE49-F238E27FC236}">
                <a16:creationId xmlns:a16="http://schemas.microsoft.com/office/drawing/2014/main" id="{FFCFE907-D95D-C055-2939-D023B3E0C834}"/>
              </a:ext>
            </a:extLst>
          </p:cNvPr>
          <p:cNvSpPr txBox="1"/>
          <p:nvPr/>
        </p:nvSpPr>
        <p:spPr>
          <a:xfrm>
            <a:off x="424691" y="1883104"/>
            <a:ext cx="11342617" cy="1323439"/>
          </a:xfrm>
          <a:prstGeom prst="rect">
            <a:avLst/>
          </a:prstGeom>
          <a:noFill/>
        </p:spPr>
        <p:txBody>
          <a:bodyPr wrap="square">
            <a:spAutoFit/>
          </a:bodyPr>
          <a:lstStyle/>
          <a:p>
            <a:pPr marL="285750" indent="-285750">
              <a:buFont typeface="Wingdings" panose="05000000000000000000" pitchFamily="2" charset="2"/>
              <a:buChar char="Ø"/>
            </a:pPr>
            <a:r>
              <a:rPr lang="en-US" sz="1600" b="1" u="sng" dirty="0">
                <a:solidFill>
                  <a:schemeClr val="tx1"/>
                </a:solidFill>
                <a:latin typeface="Arial" panose="020B0604020202020204" pitchFamily="34" charset="0"/>
              </a:rPr>
              <a:t>Internet Service: </a:t>
            </a:r>
            <a:r>
              <a:rPr lang="en-US" sz="1600" dirty="0">
                <a:solidFill>
                  <a:schemeClr val="tx1"/>
                </a:solidFill>
                <a:latin typeface="Arial" panose="020B0604020202020204" pitchFamily="34" charset="0"/>
              </a:rPr>
              <a:t>Fiber optic users face higher charges, with churned users indicating dissatisfaction despite high costs.</a:t>
            </a:r>
          </a:p>
          <a:p>
            <a:pPr marL="285750" indent="-285750">
              <a:buFont typeface="Wingdings" panose="05000000000000000000" pitchFamily="2" charset="2"/>
              <a:buChar char="Ø"/>
            </a:pPr>
            <a:r>
              <a:rPr lang="en-US" sz="1600" b="1" u="sng" dirty="0">
                <a:solidFill>
                  <a:schemeClr val="tx1"/>
                </a:solidFill>
                <a:latin typeface="Arial" panose="020B0604020202020204" pitchFamily="34" charset="0"/>
              </a:rPr>
              <a:t>Contract Type:  </a:t>
            </a:r>
            <a:r>
              <a:rPr lang="en-US" sz="1600" dirty="0">
                <a:solidFill>
                  <a:schemeClr val="tx1"/>
                </a:solidFill>
                <a:latin typeface="Arial" panose="020B0604020202020204" pitchFamily="34" charset="0"/>
              </a:rPr>
              <a:t>Long-term contracts have higher charges but lower churn, whereas month-to-month contracts show higher churn with varied charges.</a:t>
            </a:r>
          </a:p>
          <a:p>
            <a:pPr marL="285750" indent="-285750">
              <a:buFont typeface="Wingdings" panose="05000000000000000000" pitchFamily="2" charset="2"/>
              <a:buChar char="Ø"/>
            </a:pPr>
            <a:r>
              <a:rPr lang="en-US" sz="1600" b="1" u="sng" dirty="0">
                <a:solidFill>
                  <a:schemeClr val="tx1"/>
                </a:solidFill>
                <a:latin typeface="Arial" panose="020B0604020202020204" pitchFamily="34" charset="0"/>
              </a:rPr>
              <a:t>Payment Method: </a:t>
            </a:r>
            <a:r>
              <a:rPr lang="en-US" sz="1600" dirty="0">
                <a:solidFill>
                  <a:schemeClr val="tx1"/>
                </a:solidFill>
                <a:latin typeface="Arial" panose="020B0604020202020204" pitchFamily="34" charset="0"/>
              </a:rPr>
              <a:t>Lower charges are linked with electronic checks and higher churn, while automatic payments correlate with higher charges and reduced churn.</a:t>
            </a:r>
            <a:endParaRPr lang="en-US" sz="1600" dirty="0">
              <a:latin typeface="Arial" panose="020B0604020202020204" pitchFamily="34" charset="0"/>
            </a:endParaRPr>
          </a:p>
        </p:txBody>
      </p:sp>
    </p:spTree>
    <p:extLst>
      <p:ext uri="{BB962C8B-B14F-4D97-AF65-F5344CB8AC3E}">
        <p14:creationId xmlns:p14="http://schemas.microsoft.com/office/powerpoint/2010/main" val="346791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40156" y="154152"/>
            <a:ext cx="8911687" cy="703528"/>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Senior Citizens &amp; Contract Type</a:t>
            </a:r>
            <a:endParaRPr 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מציין מיקום תוכן 2"/>
          <p:cNvSpPr>
            <a:spLocks noGrp="1"/>
          </p:cNvSpPr>
          <p:nvPr>
            <p:ph idx="1"/>
          </p:nvPr>
        </p:nvSpPr>
        <p:spPr>
          <a:xfrm>
            <a:off x="1513113" y="1248507"/>
            <a:ext cx="9991499" cy="5249007"/>
          </a:xfrm>
        </p:spPr>
        <p:txBody>
          <a:bodyPr>
            <a:normAutofit/>
          </a:bodyPr>
          <a:lstStyle/>
          <a:p>
            <a:endParaRPr lang="he-IL" b="1"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he-IL" dirty="0"/>
          </a:p>
        </p:txBody>
      </p:sp>
      <p:sp>
        <p:nvSpPr>
          <p:cNvPr id="12" name="TextBox 11">
            <a:extLst>
              <a:ext uri="{FF2B5EF4-FFF2-40B4-BE49-F238E27FC236}">
                <a16:creationId xmlns:a16="http://schemas.microsoft.com/office/drawing/2014/main" id="{CD1F3477-3DC0-192F-72E4-9858F8E92819}"/>
              </a:ext>
            </a:extLst>
          </p:cNvPr>
          <p:cNvSpPr txBox="1"/>
          <p:nvPr/>
        </p:nvSpPr>
        <p:spPr>
          <a:xfrm>
            <a:off x="1107220" y="1250029"/>
            <a:ext cx="10619793" cy="1384995"/>
          </a:xfrm>
          <a:prstGeom prst="rect">
            <a:avLst/>
          </a:prstGeom>
          <a:noFill/>
        </p:spPr>
        <p:txBody>
          <a:bodyPr wrap="square" rtlCol="1">
            <a:spAutoFit/>
          </a:bodyPr>
          <a:lstStyle/>
          <a:p>
            <a:r>
              <a:rPr lang="en-US" sz="1600" b="1" dirty="0">
                <a:latin typeface="Arial" panose="020B0604020202020204" pitchFamily="34" charset="0"/>
              </a:rPr>
              <a:t>Senior citizens with month-to-month contracts are the most likely to churn, suggesting that this group might benefit from targeted retention strategies.</a:t>
            </a:r>
          </a:p>
          <a:p>
            <a:r>
              <a:rPr lang="en-US" sz="1600" dirty="0">
                <a:latin typeface="Arial" panose="020B060402020202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D54F58F-B262-0341-6F56-6D83EEEC3CA9}"/>
              </a:ext>
            </a:extLst>
          </p:cNvPr>
          <p:cNvPicPr>
            <a:picLocks noChangeAspect="1"/>
          </p:cNvPicPr>
          <p:nvPr/>
        </p:nvPicPr>
        <p:blipFill>
          <a:blip r:embed="rId2"/>
          <a:stretch>
            <a:fillRect/>
          </a:stretch>
        </p:blipFill>
        <p:spPr>
          <a:xfrm>
            <a:off x="920356" y="2121258"/>
            <a:ext cx="10164424" cy="4376256"/>
          </a:xfrm>
          <a:prstGeom prst="rect">
            <a:avLst/>
          </a:prstGeom>
        </p:spPr>
      </p:pic>
    </p:spTree>
    <p:extLst>
      <p:ext uri="{BB962C8B-B14F-4D97-AF65-F5344CB8AC3E}">
        <p14:creationId xmlns:p14="http://schemas.microsoft.com/office/powerpoint/2010/main" val="242017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63969" y="624110"/>
            <a:ext cx="9640643" cy="63319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The dataset contains the following columns:</a:t>
            </a:r>
            <a:b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br>
            <a:endParaRPr 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מציין מיקום תוכן 2"/>
          <p:cNvSpPr>
            <a:spLocks noGrp="1"/>
          </p:cNvSpPr>
          <p:nvPr>
            <p:ph idx="1"/>
          </p:nvPr>
        </p:nvSpPr>
        <p:spPr>
          <a:xfrm>
            <a:off x="1863969" y="1740877"/>
            <a:ext cx="4870940" cy="4624753"/>
          </a:xfrm>
        </p:spPr>
        <p:txBody>
          <a:bodyPr>
            <a:noAutofit/>
          </a:bodyPr>
          <a:lstStyle/>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1. customerID: Unique identifier for each customer.</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2. Gender: Gender of the customer.</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3. </a:t>
            </a:r>
            <a:r>
              <a:rPr lang="en-US" sz="1400" dirty="0" err="1">
                <a:solidFill>
                  <a:schemeClr val="bg2">
                    <a:lumMod val="25000"/>
                  </a:schemeClr>
                </a:solidFill>
                <a:latin typeface="Calibri" panose="020F0502020204030204" pitchFamily="34" charset="0"/>
                <a:cs typeface="Calibri" panose="020F0502020204030204" pitchFamily="34" charset="0"/>
              </a:rPr>
              <a:t>SeniorCitizen</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is a senior citizen (0: No, 1: Yes).</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4. Partner: Indicates if the customer has a partner.</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5. Dependents: Indicates if the customer has dependents.</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6. tenure: Number of months the customer has stayed with the company.</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7. </a:t>
            </a:r>
            <a:r>
              <a:rPr lang="en-US" sz="1400" dirty="0" err="1">
                <a:solidFill>
                  <a:schemeClr val="bg2">
                    <a:lumMod val="25000"/>
                  </a:schemeClr>
                </a:solidFill>
                <a:latin typeface="Calibri" panose="020F0502020204030204" pitchFamily="34" charset="0"/>
                <a:cs typeface="Calibri" panose="020F0502020204030204" pitchFamily="34" charset="0"/>
              </a:rPr>
              <a:t>PhoneService</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phone service.</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8. </a:t>
            </a:r>
            <a:r>
              <a:rPr lang="en-US" sz="1400" dirty="0" err="1">
                <a:solidFill>
                  <a:schemeClr val="bg2">
                    <a:lumMod val="25000"/>
                  </a:schemeClr>
                </a:solidFill>
                <a:latin typeface="Calibri" panose="020F0502020204030204" pitchFamily="34" charset="0"/>
                <a:cs typeface="Calibri" panose="020F0502020204030204" pitchFamily="34" charset="0"/>
              </a:rPr>
              <a:t>MultipleLines</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multiple lines.</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9. </a:t>
            </a:r>
            <a:r>
              <a:rPr lang="en-US" sz="1400" dirty="0" err="1">
                <a:solidFill>
                  <a:schemeClr val="bg2">
                    <a:lumMod val="25000"/>
                  </a:schemeClr>
                </a:solidFill>
                <a:latin typeface="Calibri" panose="020F0502020204030204" pitchFamily="34" charset="0"/>
                <a:cs typeface="Calibri" panose="020F0502020204030204" pitchFamily="34" charset="0"/>
              </a:rPr>
              <a:t>InternetService</a:t>
            </a:r>
            <a:r>
              <a:rPr lang="en-US" sz="1400" dirty="0">
                <a:solidFill>
                  <a:schemeClr val="bg2">
                    <a:lumMod val="25000"/>
                  </a:schemeClr>
                </a:solidFill>
                <a:latin typeface="Calibri" panose="020F0502020204030204" pitchFamily="34" charset="0"/>
                <a:cs typeface="Calibri" panose="020F0502020204030204" pitchFamily="34" charset="0"/>
              </a:rPr>
              <a:t>: Type of internet service the customer has (DSL, Fiber optic, No).</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10. </a:t>
            </a:r>
            <a:r>
              <a:rPr lang="en-US" sz="1400" dirty="0" err="1">
                <a:solidFill>
                  <a:schemeClr val="bg2">
                    <a:lumMod val="25000"/>
                  </a:schemeClr>
                </a:solidFill>
                <a:latin typeface="Calibri" panose="020F0502020204030204" pitchFamily="34" charset="0"/>
                <a:cs typeface="Calibri" panose="020F0502020204030204" pitchFamily="34" charset="0"/>
              </a:rPr>
              <a:t>OnlineSecurity</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online security.</a:t>
            </a:r>
          </a:p>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11. </a:t>
            </a:r>
            <a:r>
              <a:rPr lang="en-US" sz="1400" dirty="0" err="1">
                <a:solidFill>
                  <a:schemeClr val="bg2">
                    <a:lumMod val="25000"/>
                  </a:schemeClr>
                </a:solidFill>
                <a:latin typeface="Calibri" panose="020F0502020204030204" pitchFamily="34" charset="0"/>
                <a:cs typeface="Calibri" panose="020F0502020204030204" pitchFamily="34" charset="0"/>
              </a:rPr>
              <a:t>OnlineBackup</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online backup.</a:t>
            </a:r>
          </a:p>
          <a:p>
            <a:endParaRPr lang="he-IL" sz="800" dirty="0"/>
          </a:p>
        </p:txBody>
      </p:sp>
      <p:sp>
        <p:nvSpPr>
          <p:cNvPr id="4" name="מלבן 3"/>
          <p:cNvSpPr/>
          <p:nvPr/>
        </p:nvSpPr>
        <p:spPr>
          <a:xfrm>
            <a:off x="6875585" y="1705708"/>
            <a:ext cx="5169876" cy="4047262"/>
          </a:xfrm>
          <a:prstGeom prst="rect">
            <a:avLst/>
          </a:prstGeom>
        </p:spPr>
        <p:txBody>
          <a:bodyPr wrap="square">
            <a:spAutoFit/>
          </a:bodyPr>
          <a:lstStyle/>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12. </a:t>
            </a:r>
            <a:r>
              <a:rPr lang="en-US" sz="1400" dirty="0" err="1">
                <a:solidFill>
                  <a:schemeClr val="bg2">
                    <a:lumMod val="25000"/>
                  </a:schemeClr>
                </a:solidFill>
                <a:latin typeface="Calibri" panose="020F0502020204030204" pitchFamily="34" charset="0"/>
                <a:cs typeface="Calibri" panose="020F0502020204030204" pitchFamily="34" charset="0"/>
              </a:rPr>
              <a:t>DeviceProtection</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device protection.</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13. </a:t>
            </a:r>
            <a:r>
              <a:rPr lang="en-US" sz="1400" dirty="0" err="1">
                <a:solidFill>
                  <a:schemeClr val="bg2">
                    <a:lumMod val="25000"/>
                  </a:schemeClr>
                </a:solidFill>
                <a:latin typeface="Calibri" panose="020F0502020204030204" pitchFamily="34" charset="0"/>
                <a:cs typeface="Calibri" panose="020F0502020204030204" pitchFamily="34" charset="0"/>
              </a:rPr>
              <a:t>TechSupport</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tech support.</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14. </a:t>
            </a:r>
            <a:r>
              <a:rPr lang="en-US" sz="1400" dirty="0" err="1">
                <a:solidFill>
                  <a:schemeClr val="bg2">
                    <a:lumMod val="25000"/>
                  </a:schemeClr>
                </a:solidFill>
                <a:latin typeface="Calibri" panose="020F0502020204030204" pitchFamily="34" charset="0"/>
                <a:cs typeface="Calibri" panose="020F0502020204030204" pitchFamily="34" charset="0"/>
              </a:rPr>
              <a:t>StreamingTV</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streaming TV service.</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15. </a:t>
            </a:r>
            <a:r>
              <a:rPr lang="en-US" sz="1400" dirty="0" err="1">
                <a:solidFill>
                  <a:schemeClr val="bg2">
                    <a:lumMod val="25000"/>
                  </a:schemeClr>
                </a:solidFill>
                <a:latin typeface="Calibri" panose="020F0502020204030204" pitchFamily="34" charset="0"/>
                <a:cs typeface="Calibri" panose="020F0502020204030204" pitchFamily="34" charset="0"/>
              </a:rPr>
              <a:t>StreamingMovies</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streaming movies service.</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16. Contract: Type of contract the customer has (Month-to-month, One year, Two year).</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17. </a:t>
            </a:r>
            <a:r>
              <a:rPr lang="en-US" sz="1400" dirty="0" err="1">
                <a:solidFill>
                  <a:schemeClr val="bg2">
                    <a:lumMod val="25000"/>
                  </a:schemeClr>
                </a:solidFill>
                <a:latin typeface="Calibri" panose="020F0502020204030204" pitchFamily="34" charset="0"/>
                <a:cs typeface="Calibri" panose="020F0502020204030204" pitchFamily="34" charset="0"/>
              </a:rPr>
              <a:t>PaperlessBilling</a:t>
            </a:r>
            <a:r>
              <a:rPr lang="en-US" sz="1400" dirty="0">
                <a:solidFill>
                  <a:schemeClr val="bg2">
                    <a:lumMod val="25000"/>
                  </a:schemeClr>
                </a:solidFill>
                <a:latin typeface="Calibri" panose="020F0502020204030204" pitchFamily="34" charset="0"/>
                <a:cs typeface="Calibri" panose="020F0502020204030204" pitchFamily="34" charset="0"/>
              </a:rPr>
              <a:t>: Indicates if the customer has paperless billing.</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18. </a:t>
            </a:r>
            <a:r>
              <a:rPr lang="en-US" sz="1400" dirty="0" err="1">
                <a:solidFill>
                  <a:schemeClr val="bg2">
                    <a:lumMod val="25000"/>
                  </a:schemeClr>
                </a:solidFill>
                <a:latin typeface="Calibri" panose="020F0502020204030204" pitchFamily="34" charset="0"/>
                <a:cs typeface="Calibri" panose="020F0502020204030204" pitchFamily="34" charset="0"/>
              </a:rPr>
              <a:t>PaymentMethod</a:t>
            </a:r>
            <a:r>
              <a:rPr lang="en-US" sz="1400" dirty="0">
                <a:solidFill>
                  <a:schemeClr val="bg2">
                    <a:lumMod val="25000"/>
                  </a:schemeClr>
                </a:solidFill>
                <a:latin typeface="Calibri" panose="020F0502020204030204" pitchFamily="34" charset="0"/>
                <a:cs typeface="Calibri" panose="020F0502020204030204" pitchFamily="34" charset="0"/>
              </a:rPr>
              <a:t>: Payment method used by the customer.</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19. </a:t>
            </a:r>
            <a:r>
              <a:rPr lang="en-US" sz="1400" dirty="0" err="1">
                <a:solidFill>
                  <a:schemeClr val="bg2">
                    <a:lumMod val="25000"/>
                  </a:schemeClr>
                </a:solidFill>
                <a:latin typeface="Calibri" panose="020F0502020204030204" pitchFamily="34" charset="0"/>
                <a:cs typeface="Calibri" panose="020F0502020204030204" pitchFamily="34" charset="0"/>
              </a:rPr>
              <a:t>MonthlyCharges</a:t>
            </a:r>
            <a:r>
              <a:rPr lang="en-US" sz="1400" dirty="0">
                <a:solidFill>
                  <a:schemeClr val="bg2">
                    <a:lumMod val="25000"/>
                  </a:schemeClr>
                </a:solidFill>
                <a:latin typeface="Calibri" panose="020F0502020204030204" pitchFamily="34" charset="0"/>
                <a:cs typeface="Calibri" panose="020F0502020204030204" pitchFamily="34" charset="0"/>
              </a:rPr>
              <a:t>: Monthly charges incurred by the customer.</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20. </a:t>
            </a:r>
            <a:r>
              <a:rPr lang="en-US" sz="1400" dirty="0" err="1">
                <a:solidFill>
                  <a:schemeClr val="bg2">
                    <a:lumMod val="25000"/>
                  </a:schemeClr>
                </a:solidFill>
                <a:latin typeface="Calibri" panose="020F0502020204030204" pitchFamily="34" charset="0"/>
                <a:cs typeface="Calibri" panose="020F0502020204030204" pitchFamily="34" charset="0"/>
              </a:rPr>
              <a:t>TotalCharges</a:t>
            </a:r>
            <a:r>
              <a:rPr lang="en-US" sz="1400" dirty="0">
                <a:solidFill>
                  <a:schemeClr val="bg2">
                    <a:lumMod val="25000"/>
                  </a:schemeClr>
                </a:solidFill>
                <a:latin typeface="Calibri" panose="020F0502020204030204" pitchFamily="34" charset="0"/>
                <a:cs typeface="Calibri" panose="020F0502020204030204" pitchFamily="34" charset="0"/>
              </a:rPr>
              <a:t>: Total charges incurred by the customer.</a:t>
            </a:r>
          </a:p>
          <a:p>
            <a:pPr>
              <a:spcBef>
                <a:spcPts val="1000"/>
              </a:spcBef>
              <a:buClr>
                <a:schemeClr val="accent1"/>
              </a:buClr>
            </a:pPr>
            <a:r>
              <a:rPr lang="en-US" sz="1400" dirty="0">
                <a:solidFill>
                  <a:schemeClr val="bg2">
                    <a:lumMod val="25000"/>
                  </a:schemeClr>
                </a:solidFill>
                <a:latin typeface="Calibri" panose="020F0502020204030204" pitchFamily="34" charset="0"/>
                <a:cs typeface="Calibri" panose="020F0502020204030204" pitchFamily="34" charset="0"/>
              </a:rPr>
              <a:t>21. Churn: Indicates if the customer has churned (Yes, No).</a:t>
            </a:r>
          </a:p>
        </p:txBody>
      </p:sp>
    </p:spTree>
    <p:extLst>
      <p:ext uri="{BB962C8B-B14F-4D97-AF65-F5344CB8AC3E}">
        <p14:creationId xmlns:p14="http://schemas.microsoft.com/office/powerpoint/2010/main" val="413827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40156" y="154152"/>
            <a:ext cx="8911687" cy="703528"/>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Contract Type, Payment Method &amp; Internet </a:t>
            </a:r>
            <a:endParaRPr 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מציין מיקום תוכן 2"/>
          <p:cNvSpPr>
            <a:spLocks noGrp="1"/>
          </p:cNvSpPr>
          <p:nvPr>
            <p:ph idx="1"/>
          </p:nvPr>
        </p:nvSpPr>
        <p:spPr>
          <a:xfrm>
            <a:off x="1513113" y="1248507"/>
            <a:ext cx="9991499" cy="5249007"/>
          </a:xfrm>
        </p:spPr>
        <p:txBody>
          <a:bodyPr>
            <a:normAutofit/>
          </a:bodyPr>
          <a:lstStyle/>
          <a:p>
            <a:endParaRPr lang="he-IL" b="1"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he-IL" dirty="0"/>
          </a:p>
        </p:txBody>
      </p:sp>
      <p:sp>
        <p:nvSpPr>
          <p:cNvPr id="12" name="TextBox 11">
            <a:extLst>
              <a:ext uri="{FF2B5EF4-FFF2-40B4-BE49-F238E27FC236}">
                <a16:creationId xmlns:a16="http://schemas.microsoft.com/office/drawing/2014/main" id="{CD1F3477-3DC0-192F-72E4-9858F8E92819}"/>
              </a:ext>
            </a:extLst>
          </p:cNvPr>
          <p:cNvSpPr txBox="1"/>
          <p:nvPr/>
        </p:nvSpPr>
        <p:spPr>
          <a:xfrm>
            <a:off x="1513113" y="1026581"/>
            <a:ext cx="10619793" cy="2616101"/>
          </a:xfrm>
          <a:prstGeom prst="rect">
            <a:avLst/>
          </a:prstGeom>
          <a:noFill/>
        </p:spPr>
        <p:txBody>
          <a:bodyPr wrap="square" rtlCol="1">
            <a:spAutoFit/>
          </a:bodyPr>
          <a:lstStyle/>
          <a:p>
            <a:r>
              <a:rPr lang="en-US" sz="1600" b="1" u="sng" dirty="0">
                <a:latin typeface="Arial" panose="020B0604020202020204" pitchFamily="34" charset="0"/>
              </a:rPr>
              <a:t>Contract Type &amp; Payment Method: </a:t>
            </a:r>
            <a:r>
              <a:rPr lang="en-US" sz="1600" dirty="0">
                <a:latin typeface="Arial" panose="020B0604020202020204" pitchFamily="34" charset="0"/>
              </a:rPr>
              <a:t>Customers with month-to-month contracts and those paying via electronic check are more likely to churn .the combination of Electronic check and Month-to-month contract is the most prone to customer churn. Automatic payment methods, especially with longer contract terms, seem to enhance customer retention</a:t>
            </a:r>
          </a:p>
          <a:p>
            <a:r>
              <a:rPr lang="en-US" sz="1600" b="1" u="sng" dirty="0">
                <a:latin typeface="Arial" panose="020B0604020202020204" pitchFamily="34" charset="0"/>
              </a:rPr>
              <a:t>Contract Type &amp; Internet Service: </a:t>
            </a:r>
            <a:r>
              <a:rPr lang="en-US" sz="1600" dirty="0">
                <a:latin typeface="Arial" panose="020B0604020202020204" pitchFamily="34" charset="0"/>
              </a:rPr>
              <a:t>Senior citizens, especially those using fiber optic internet, tend to churn more, likely due to higher costs. Customers with longer contracts (one year and two years) tend to churn less compared to those with month-to-month contracts.</a:t>
            </a:r>
          </a:p>
          <a:p>
            <a:r>
              <a:rPr lang="en-US" sz="1600" dirty="0">
                <a:latin typeface="Arial" panose="020B0604020202020204" pitchFamily="34" charset="0"/>
              </a:rPr>
              <a:t>Add-On Services: Lack of additional services (online security, tech support, etc.) correlates with higher churn rates.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DC327AA-4B20-DB91-73EA-3503E15790A4}"/>
              </a:ext>
            </a:extLst>
          </p:cNvPr>
          <p:cNvPicPr>
            <a:picLocks noChangeAspect="1"/>
          </p:cNvPicPr>
          <p:nvPr/>
        </p:nvPicPr>
        <p:blipFill>
          <a:blip r:embed="rId2"/>
          <a:stretch>
            <a:fillRect/>
          </a:stretch>
        </p:blipFill>
        <p:spPr>
          <a:xfrm>
            <a:off x="6410120" y="3235263"/>
            <a:ext cx="5408639" cy="3097882"/>
          </a:xfrm>
          <a:prstGeom prst="rect">
            <a:avLst/>
          </a:prstGeom>
        </p:spPr>
      </p:pic>
      <p:pic>
        <p:nvPicPr>
          <p:cNvPr id="5" name="Picture 4">
            <a:extLst>
              <a:ext uri="{FF2B5EF4-FFF2-40B4-BE49-F238E27FC236}">
                <a16:creationId xmlns:a16="http://schemas.microsoft.com/office/drawing/2014/main" id="{C904C640-CCA6-3567-9BE6-571047A7F418}"/>
              </a:ext>
            </a:extLst>
          </p:cNvPr>
          <p:cNvPicPr>
            <a:picLocks noChangeAspect="1"/>
          </p:cNvPicPr>
          <p:nvPr/>
        </p:nvPicPr>
        <p:blipFill>
          <a:blip r:embed="rId3"/>
          <a:stretch>
            <a:fillRect/>
          </a:stretch>
        </p:blipFill>
        <p:spPr>
          <a:xfrm>
            <a:off x="813060" y="3255891"/>
            <a:ext cx="5408639" cy="3077254"/>
          </a:xfrm>
          <a:prstGeom prst="rect">
            <a:avLst/>
          </a:prstGeom>
        </p:spPr>
      </p:pic>
    </p:spTree>
    <p:extLst>
      <p:ext uri="{BB962C8B-B14F-4D97-AF65-F5344CB8AC3E}">
        <p14:creationId xmlns:p14="http://schemas.microsoft.com/office/powerpoint/2010/main" val="169709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89212" y="433754"/>
            <a:ext cx="8911687" cy="659567"/>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Internet Services</a:t>
            </a:r>
          </a:p>
        </p:txBody>
      </p:sp>
      <p:sp>
        <p:nvSpPr>
          <p:cNvPr id="3" name="מציין מיקום תוכן 2"/>
          <p:cNvSpPr>
            <a:spLocks noGrp="1"/>
          </p:cNvSpPr>
          <p:nvPr>
            <p:ph idx="1"/>
          </p:nvPr>
        </p:nvSpPr>
        <p:spPr/>
        <p:txBody>
          <a:bodyPr>
            <a:normAutofit/>
          </a:bodyPr>
          <a:lstStyle/>
          <a:p>
            <a:pPr marL="0" indent="0">
              <a:buNone/>
            </a:pPr>
            <a:endParaRPr lang="en-US" dirty="0"/>
          </a:p>
          <a:p>
            <a:pPr marL="0" indent="0">
              <a:buNone/>
            </a:pPr>
            <a:endParaRPr lang="en-US" dirty="0"/>
          </a:p>
          <a:p>
            <a:endParaRPr lang="en-US" dirty="0"/>
          </a:p>
        </p:txBody>
      </p:sp>
      <p:sp>
        <p:nvSpPr>
          <p:cNvPr id="4" name="מלבן 3"/>
          <p:cNvSpPr/>
          <p:nvPr/>
        </p:nvSpPr>
        <p:spPr>
          <a:xfrm>
            <a:off x="603029" y="1283677"/>
            <a:ext cx="11540436" cy="1477328"/>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2">
                    <a:lumMod val="25000"/>
                  </a:schemeClr>
                </a:solidFill>
                <a:latin typeface="Calibri" panose="020F0502020204030204" pitchFamily="34" charset="0"/>
                <a:cs typeface="Calibri" panose="020F0502020204030204" pitchFamily="34" charset="0"/>
              </a:rPr>
              <a:t>Customers on month-to-month contracts often opt for Fiber Optic internet, contributing to its higher churn rate, particularly among those without dependents. Despite its faster speeds, Fiber Optic's higher cost may lead to increased churn. </a:t>
            </a:r>
          </a:p>
          <a:p>
            <a:pPr marL="285750" indent="-285750">
              <a:buFont typeface="Wingdings" panose="05000000000000000000" pitchFamily="2" charset="2"/>
              <a:buChar char="Ø"/>
            </a:pPr>
            <a:r>
              <a:rPr lang="en-US" dirty="0">
                <a:solidFill>
                  <a:schemeClr val="bg2">
                    <a:lumMod val="25000"/>
                  </a:schemeClr>
                </a:solidFill>
                <a:latin typeface="Calibri" panose="020F0502020204030204" pitchFamily="34" charset="0"/>
                <a:cs typeface="Calibri" panose="020F0502020204030204" pitchFamily="34" charset="0"/>
              </a:rPr>
              <a:t>Conversely, those without internet service tend to have lower churn rates, possibly because of lower overall service costs.</a:t>
            </a:r>
            <a:endParaRPr lang="he-IL" dirty="0">
              <a:solidFill>
                <a:schemeClr val="bg2">
                  <a:lumMod val="2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347345D-A456-CDD8-5721-B79AC7227D6B}"/>
              </a:ext>
            </a:extLst>
          </p:cNvPr>
          <p:cNvPicPr>
            <a:picLocks noChangeAspect="1"/>
          </p:cNvPicPr>
          <p:nvPr/>
        </p:nvPicPr>
        <p:blipFill>
          <a:blip r:embed="rId2"/>
          <a:stretch>
            <a:fillRect/>
          </a:stretch>
        </p:blipFill>
        <p:spPr>
          <a:xfrm>
            <a:off x="1454312" y="2807663"/>
            <a:ext cx="9837869" cy="3662272"/>
          </a:xfrm>
          <a:prstGeom prst="rect">
            <a:avLst/>
          </a:prstGeom>
        </p:spPr>
      </p:pic>
    </p:spTree>
    <p:extLst>
      <p:ext uri="{BB962C8B-B14F-4D97-AF65-F5344CB8AC3E}">
        <p14:creationId xmlns:p14="http://schemas.microsoft.com/office/powerpoint/2010/main" val="304573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635369" y="399667"/>
            <a:ext cx="10418885"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Services &amp; Monthly Charges</a:t>
            </a:r>
          </a:p>
        </p:txBody>
      </p:sp>
      <p:sp>
        <p:nvSpPr>
          <p:cNvPr id="4" name="Объект 3">
            <a:extLst>
              <a:ext uri="{FF2B5EF4-FFF2-40B4-BE49-F238E27FC236}">
                <a16:creationId xmlns:a16="http://schemas.microsoft.com/office/drawing/2014/main" id="{49204B3B-2F71-441B-A5AA-F0B2AC0BAD8D}"/>
              </a:ext>
            </a:extLst>
          </p:cNvPr>
          <p:cNvSpPr>
            <a:spLocks noGrp="1"/>
          </p:cNvSpPr>
          <p:nvPr>
            <p:ph idx="1"/>
          </p:nvPr>
        </p:nvSpPr>
        <p:spPr>
          <a:xfrm>
            <a:off x="1316270" y="949569"/>
            <a:ext cx="10780601" cy="5653454"/>
          </a:xfrm>
        </p:spPr>
        <p:txBody>
          <a:bodyPr/>
          <a:lstStyle/>
          <a:p>
            <a:pPr>
              <a:buFont typeface="Wingdings" panose="05000000000000000000" pitchFamily="2" charset="2"/>
              <a:buChar char="Ø"/>
            </a:pPr>
            <a:r>
              <a:rPr lang="en-US" dirty="0">
                <a:solidFill>
                  <a:schemeClr val="bg2">
                    <a:lumMod val="25000"/>
                  </a:schemeClr>
                </a:solidFill>
                <a:latin typeface="Calibri" panose="020F0502020204030204" pitchFamily="34" charset="0"/>
                <a:cs typeface="Calibri" panose="020F0502020204030204" pitchFamily="34" charset="0"/>
              </a:rPr>
              <a:t>We grouped services for customers with internet service, and assessed churn rates by the number of these additional services</a:t>
            </a:r>
          </a:p>
          <a:p>
            <a:pPr>
              <a:buFont typeface="Wingdings" panose="05000000000000000000" pitchFamily="2" charset="2"/>
              <a:buChar char="Ø"/>
            </a:pPr>
            <a:r>
              <a:rPr lang="en-US" dirty="0">
                <a:solidFill>
                  <a:schemeClr val="bg2">
                    <a:lumMod val="25000"/>
                  </a:schemeClr>
                </a:solidFill>
                <a:latin typeface="Calibri" panose="020F0502020204030204" pitchFamily="34" charset="0"/>
                <a:cs typeface="Calibri" panose="020F0502020204030204" pitchFamily="34" charset="0"/>
              </a:rPr>
              <a:t>Generally, customers without additional services like Online Security or Streaming TV exhibit higher churn, likely due to the higher costs associated with internet service alone. </a:t>
            </a:r>
          </a:p>
          <a:p>
            <a:pPr>
              <a:buFont typeface="Wingdings" panose="05000000000000000000" pitchFamily="2" charset="2"/>
              <a:buChar char="Ø"/>
            </a:pPr>
            <a:r>
              <a:rPr lang="en-US" dirty="0">
                <a:solidFill>
                  <a:schemeClr val="bg2">
                    <a:lumMod val="25000"/>
                  </a:schemeClr>
                </a:solidFill>
                <a:latin typeface="Calibri" panose="020F0502020204030204" pitchFamily="34" charset="0"/>
                <a:cs typeface="Calibri" panose="020F0502020204030204" pitchFamily="34" charset="0"/>
              </a:rPr>
              <a:t>Examining monthly charges integrate whit those services, we observe a consistent rise in average monthly charges with each added service. This trend underscores that each extra service contributes significantly to the monthly bill, implying they are likely premium offerings.</a:t>
            </a:r>
            <a:endParaRPr lang="he-IL" dirty="0">
              <a:solidFill>
                <a:schemeClr val="bg2">
                  <a:lumMod val="25000"/>
                </a:schemeClr>
              </a:solidFill>
              <a:latin typeface="Calibri" panose="020F0502020204030204" pitchFamily="34" charset="0"/>
              <a:cs typeface="Calibri" panose="020F0502020204030204" pitchFamily="34" charset="0"/>
            </a:endParaRPr>
          </a:p>
          <a:p>
            <a:pPr marL="0" indent="0" algn="just">
              <a:buNone/>
            </a:pPr>
            <a:endParaRPr lang="en-US" dirty="0">
              <a:latin typeface="Calibri" panose="020F0502020204030204" pitchFamily="34" charset="0"/>
              <a:cs typeface="Calibri" panose="020F0502020204030204" pitchFamily="34" charset="0"/>
            </a:endParaRPr>
          </a:p>
        </p:txBody>
      </p:sp>
      <p:pic>
        <p:nvPicPr>
          <p:cNvPr id="6" name="Рисунок 5">
            <a:extLst>
              <a:ext uri="{FF2B5EF4-FFF2-40B4-BE49-F238E27FC236}">
                <a16:creationId xmlns:a16="http://schemas.microsoft.com/office/drawing/2014/main" id="{EDB27F22-B07B-4CB6-923F-21E77BAE8F40}"/>
              </a:ext>
            </a:extLst>
          </p:cNvPr>
          <p:cNvPicPr>
            <a:picLocks noChangeAspect="1"/>
          </p:cNvPicPr>
          <p:nvPr/>
        </p:nvPicPr>
        <p:blipFill>
          <a:blip r:embed="rId2"/>
          <a:stretch>
            <a:fillRect/>
          </a:stretch>
        </p:blipFill>
        <p:spPr>
          <a:xfrm>
            <a:off x="1590008" y="3304447"/>
            <a:ext cx="9953564" cy="3298576"/>
          </a:xfrm>
          <a:prstGeom prst="rect">
            <a:avLst/>
          </a:prstGeom>
        </p:spPr>
      </p:pic>
    </p:spTree>
    <p:extLst>
      <p:ext uri="{BB962C8B-B14F-4D97-AF65-F5344CB8AC3E}">
        <p14:creationId xmlns:p14="http://schemas.microsoft.com/office/powerpoint/2010/main" val="161111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521070" y="399667"/>
            <a:ext cx="9979830"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Contract &amp; Payment Method</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365414" y="1254565"/>
            <a:ext cx="9135485" cy="5203768"/>
          </a:xfrm>
        </p:spPr>
        <p:txBody>
          <a:bodyPr>
            <a:normAutofit/>
          </a:bodyPr>
          <a:lstStyle/>
          <a:p>
            <a:pPr marL="0" indent="0" algn="just">
              <a:buNone/>
            </a:pPr>
            <a:r>
              <a:rPr lang="en-US" b="0">
                <a:solidFill>
                  <a:schemeClr val="bg2">
                    <a:lumMod val="25000"/>
                  </a:schemeClr>
                </a:solidFill>
                <a:effectLst/>
                <a:latin typeface="Calibri" panose="020F0502020204030204" pitchFamily="34" charset="0"/>
                <a:cs typeface="Calibri" panose="020F0502020204030204" pitchFamily="34" charset="0"/>
              </a:rPr>
              <a:t>	</a:t>
            </a:r>
          </a:p>
          <a:p>
            <a:pPr marL="0" indent="0" algn="just">
              <a:buNone/>
            </a:pPr>
            <a:endParaRPr lang="en-US">
              <a:solidFill>
                <a:srgbClr val="0D0D0D"/>
              </a:solidFill>
              <a:latin typeface="Söhne"/>
            </a:endParaRPr>
          </a:p>
          <a:p>
            <a:pPr marL="0" indent="0" algn="just">
              <a:buNone/>
            </a:pPr>
            <a:endParaRPr lang="en-US" b="0" i="0">
              <a:solidFill>
                <a:srgbClr val="0D0D0D"/>
              </a:solidFill>
              <a:effectLst/>
              <a:latin typeface="Söhne"/>
            </a:endParaRPr>
          </a:p>
          <a:p>
            <a:pPr marL="0" indent="0">
              <a:lnSpc>
                <a:spcPct val="107000"/>
              </a:lnSpc>
              <a:spcAft>
                <a:spcPts val="800"/>
              </a:spcAft>
              <a:buNone/>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pic>
        <p:nvPicPr>
          <p:cNvPr id="5" name="Рисунок 4">
            <a:extLst>
              <a:ext uri="{FF2B5EF4-FFF2-40B4-BE49-F238E27FC236}">
                <a16:creationId xmlns:a16="http://schemas.microsoft.com/office/drawing/2014/main" id="{812E572E-C7F8-4713-8D33-6DB8BCFFE446}"/>
              </a:ext>
            </a:extLst>
          </p:cNvPr>
          <p:cNvPicPr>
            <a:picLocks noChangeAspect="1"/>
          </p:cNvPicPr>
          <p:nvPr/>
        </p:nvPicPr>
        <p:blipFill>
          <a:blip r:embed="rId2"/>
          <a:stretch>
            <a:fillRect/>
          </a:stretch>
        </p:blipFill>
        <p:spPr>
          <a:xfrm>
            <a:off x="1485585" y="2868119"/>
            <a:ext cx="10145350" cy="3238575"/>
          </a:xfrm>
          <a:prstGeom prst="rect">
            <a:avLst/>
          </a:prstGeom>
        </p:spPr>
      </p:pic>
      <p:sp>
        <p:nvSpPr>
          <p:cNvPr id="7" name="TextBox 6">
            <a:extLst>
              <a:ext uri="{FF2B5EF4-FFF2-40B4-BE49-F238E27FC236}">
                <a16:creationId xmlns:a16="http://schemas.microsoft.com/office/drawing/2014/main" id="{D17E5B07-8D43-40E3-B12D-6FB9A9C61E5B}"/>
              </a:ext>
            </a:extLst>
          </p:cNvPr>
          <p:cNvSpPr txBox="1"/>
          <p:nvPr/>
        </p:nvSpPr>
        <p:spPr>
          <a:xfrm>
            <a:off x="1354576" y="1060153"/>
            <a:ext cx="10532623" cy="1733808"/>
          </a:xfrm>
          <a:prstGeom prst="rect">
            <a:avLst/>
          </a:prstGeom>
          <a:noFill/>
        </p:spPr>
        <p:txBody>
          <a:bodyPr wrap="square">
            <a:spAutoFit/>
          </a:bodyPr>
          <a:lstStyle/>
          <a:p>
            <a:pPr marL="342900"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combination of Electronic check and Month-to-month contract is the most prone to customer churn.</a:t>
            </a:r>
          </a:p>
          <a:p>
            <a:pPr marL="342900"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Automatic payment methods, especially with longer contract terms, seem to enhance customer retention.</a:t>
            </a:r>
          </a:p>
          <a:p>
            <a:pPr marL="342900"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People having month-to-month contract prefer paying by Electronic Check mostly or mailed check. The reason might be short subscription cancellation process compared to automatic payment.</a:t>
            </a:r>
          </a:p>
          <a:p>
            <a:endParaRPr lang="en-US" dirty="0">
              <a:solidFill>
                <a:schemeClr val="bg2">
                  <a:lumMod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059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521070" y="399667"/>
            <a:ext cx="9979830"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Contract &amp; Payment Method</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365414" y="1254565"/>
            <a:ext cx="9135485" cy="5203768"/>
          </a:xfrm>
        </p:spPr>
        <p:txBody>
          <a:bodyPr>
            <a:normAutofit/>
          </a:bodyPr>
          <a:lstStyle/>
          <a:p>
            <a:pPr marL="0" indent="0" algn="just">
              <a:buNone/>
            </a:pPr>
            <a:r>
              <a:rPr lang="en-US" b="0">
                <a:solidFill>
                  <a:schemeClr val="bg2">
                    <a:lumMod val="25000"/>
                  </a:schemeClr>
                </a:solidFill>
                <a:effectLst/>
                <a:latin typeface="Calibri" panose="020F0502020204030204" pitchFamily="34" charset="0"/>
                <a:cs typeface="Calibri" panose="020F0502020204030204" pitchFamily="34" charset="0"/>
              </a:rPr>
              <a:t>	</a:t>
            </a:r>
          </a:p>
          <a:p>
            <a:pPr marL="0" indent="0" algn="just">
              <a:buNone/>
            </a:pPr>
            <a:endParaRPr lang="en-US">
              <a:solidFill>
                <a:srgbClr val="0D0D0D"/>
              </a:solidFill>
              <a:latin typeface="Söhne"/>
            </a:endParaRPr>
          </a:p>
          <a:p>
            <a:pPr marL="0" indent="0" algn="just">
              <a:buNone/>
            </a:pPr>
            <a:endParaRPr lang="en-US" b="0" i="0">
              <a:solidFill>
                <a:srgbClr val="0D0D0D"/>
              </a:solidFill>
              <a:effectLst/>
              <a:latin typeface="Söhne"/>
            </a:endParaRPr>
          </a:p>
          <a:p>
            <a:pPr marL="0" indent="0">
              <a:lnSpc>
                <a:spcPct val="107000"/>
              </a:lnSpc>
              <a:spcAft>
                <a:spcPts val="800"/>
              </a:spcAft>
              <a:buNone/>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7" name="TextBox 6">
            <a:extLst>
              <a:ext uri="{FF2B5EF4-FFF2-40B4-BE49-F238E27FC236}">
                <a16:creationId xmlns:a16="http://schemas.microsoft.com/office/drawing/2014/main" id="{D17E5B07-8D43-40E3-B12D-6FB9A9C61E5B}"/>
              </a:ext>
            </a:extLst>
          </p:cNvPr>
          <p:cNvSpPr txBox="1"/>
          <p:nvPr/>
        </p:nvSpPr>
        <p:spPr>
          <a:xfrm>
            <a:off x="337804" y="1291644"/>
            <a:ext cx="11712473" cy="2564805"/>
          </a:xfrm>
          <a:prstGeom prst="rect">
            <a:avLst/>
          </a:prstGeom>
          <a:noFill/>
        </p:spPr>
        <p:txBody>
          <a:bodyPr wrap="square">
            <a:spAutoFit/>
          </a:bodyPr>
          <a:lstStyle/>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Customers with partners </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tend to have slightly lower churn rates across all tenure groups:</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Customers with dependents </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consistently show lower churn rates compared to those without dependents, particularly as tenure increases</a:t>
            </a:r>
          </a:p>
          <a:p>
            <a:pPr>
              <a:spcBef>
                <a:spcPts val="1000"/>
              </a:spcBef>
              <a:buClr>
                <a:schemeClr val="accent1"/>
              </a:buClr>
            </a:pPr>
            <a:b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b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analysis shows that both having a partner and having dependents are associated with lower churn rates, suggesting that these customers might have more stability or less inclination to change service providers, possibly due to shared service utilization or the complexities of changing services for a household rather than an individual</a:t>
            </a:r>
          </a:p>
          <a:p>
            <a:endParaRPr lang="en-US"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740307B-C6F9-B1B3-B40A-A09A8973E511}"/>
              </a:ext>
            </a:extLst>
          </p:cNvPr>
          <p:cNvPicPr>
            <a:picLocks noChangeAspect="1"/>
          </p:cNvPicPr>
          <p:nvPr/>
        </p:nvPicPr>
        <p:blipFill>
          <a:blip r:embed="rId2"/>
          <a:stretch>
            <a:fillRect/>
          </a:stretch>
        </p:blipFill>
        <p:spPr>
          <a:xfrm>
            <a:off x="382436" y="3670927"/>
            <a:ext cx="11623207" cy="3041930"/>
          </a:xfrm>
          <a:prstGeom prst="rect">
            <a:avLst/>
          </a:prstGeom>
        </p:spPr>
      </p:pic>
    </p:spTree>
    <p:extLst>
      <p:ext uri="{BB962C8B-B14F-4D97-AF65-F5344CB8AC3E}">
        <p14:creationId xmlns:p14="http://schemas.microsoft.com/office/powerpoint/2010/main" val="27577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513113" y="1248507"/>
            <a:ext cx="9991499" cy="5249007"/>
          </a:xfrm>
        </p:spPr>
        <p:txBody>
          <a:bodyPr>
            <a:normAutofit/>
          </a:bodyPr>
          <a:lstStyle/>
          <a:p>
            <a:endParaRPr lang="he-IL" b="1"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he-IL" dirty="0"/>
          </a:p>
        </p:txBody>
      </p:sp>
      <p:pic>
        <p:nvPicPr>
          <p:cNvPr id="29" name="Picture 28">
            <a:extLst>
              <a:ext uri="{FF2B5EF4-FFF2-40B4-BE49-F238E27FC236}">
                <a16:creationId xmlns:a16="http://schemas.microsoft.com/office/drawing/2014/main" id="{83FFC402-FB5F-298E-0F65-E8B9AF283044}"/>
              </a:ext>
            </a:extLst>
          </p:cNvPr>
          <p:cNvPicPr>
            <a:picLocks noChangeAspect="1"/>
          </p:cNvPicPr>
          <p:nvPr/>
        </p:nvPicPr>
        <p:blipFill>
          <a:blip r:embed="rId2"/>
          <a:stretch>
            <a:fillRect/>
          </a:stretch>
        </p:blipFill>
        <p:spPr>
          <a:xfrm>
            <a:off x="70756" y="857680"/>
            <a:ext cx="12050486" cy="5939166"/>
          </a:xfrm>
          <a:prstGeom prst="rect">
            <a:avLst/>
          </a:prstGeom>
        </p:spPr>
      </p:pic>
      <p:sp>
        <p:nvSpPr>
          <p:cNvPr id="4" name="כותרת 1">
            <a:extLst>
              <a:ext uri="{FF2B5EF4-FFF2-40B4-BE49-F238E27FC236}">
                <a16:creationId xmlns:a16="http://schemas.microsoft.com/office/drawing/2014/main" id="{49FD887E-4F32-56CE-EDE2-5B3FEE1FFE53}"/>
              </a:ext>
            </a:extLst>
          </p:cNvPr>
          <p:cNvSpPr txBox="1">
            <a:spLocks/>
          </p:cNvSpPr>
          <p:nvPr/>
        </p:nvSpPr>
        <p:spPr>
          <a:xfrm>
            <a:off x="1798380" y="108529"/>
            <a:ext cx="8911687" cy="703528"/>
          </a:xfrm>
          <a:prstGeom prst="rect">
            <a:avLst/>
          </a:prstGeom>
        </p:spPr>
        <p:txBody>
          <a:bodyPr vert="horz" lIns="91440" tIns="45720" rIns="91440" bIns="45720" rtlCol="0" anchor="t">
            <a:noAutofit/>
          </a:bodyPr>
          <a:lstStyle>
            <a:lvl1pPr indent="0" algn="ctr">
              <a:lnSpc>
                <a:spcPct val="107000"/>
              </a:lnSpc>
              <a:spcBef>
                <a:spcPct val="0"/>
              </a:spcBef>
              <a:spcAft>
                <a:spcPts val="800"/>
              </a:spcAft>
              <a:buNone/>
              <a:defRPr sz="3600" b="1" u="sng">
                <a:solidFill>
                  <a:srgbClr val="FF0000"/>
                </a:solidFill>
                <a:effectLst/>
                <a:latin typeface="Calibri" panose="020F0502020204030204" pitchFamily="34" charset="0"/>
                <a:ea typeface="Calibri" panose="020F0502020204030204" pitchFamily="34" charset="0"/>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Distribution of various categorical variables </a:t>
            </a:r>
            <a:endParaRPr lang="he-IL" dirty="0"/>
          </a:p>
        </p:txBody>
      </p:sp>
    </p:spTree>
    <p:extLst>
      <p:ext uri="{BB962C8B-B14F-4D97-AF65-F5344CB8AC3E}">
        <p14:creationId xmlns:p14="http://schemas.microsoft.com/office/powerpoint/2010/main" val="175179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40156" y="154152"/>
            <a:ext cx="8911687" cy="703528"/>
          </a:xfrm>
        </p:spPr>
        <p:txBody>
          <a:bodyPr>
            <a:noAutofit/>
          </a:bodyPr>
          <a:lstStyle/>
          <a:p>
            <a:pPr algn="ct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Distribution of various categorical variables </a:t>
            </a:r>
            <a:endPar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מציין מיקום תוכן 2"/>
          <p:cNvSpPr>
            <a:spLocks noGrp="1"/>
          </p:cNvSpPr>
          <p:nvPr>
            <p:ph idx="1"/>
          </p:nvPr>
        </p:nvSpPr>
        <p:spPr>
          <a:xfrm>
            <a:off x="1513113" y="1248507"/>
            <a:ext cx="9991499" cy="5249007"/>
          </a:xfrm>
        </p:spPr>
        <p:txBody>
          <a:bodyPr>
            <a:normAutofit/>
          </a:bodyPr>
          <a:lstStyle/>
          <a:p>
            <a:endParaRPr lang="he-IL" b="1"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he-IL" dirty="0"/>
          </a:p>
        </p:txBody>
      </p:sp>
      <p:pic>
        <p:nvPicPr>
          <p:cNvPr id="9" name="Picture 8">
            <a:extLst>
              <a:ext uri="{FF2B5EF4-FFF2-40B4-BE49-F238E27FC236}">
                <a16:creationId xmlns:a16="http://schemas.microsoft.com/office/drawing/2014/main" id="{C9333AAE-2C2B-A0FC-2D27-BAEA520B2ADA}"/>
              </a:ext>
            </a:extLst>
          </p:cNvPr>
          <p:cNvPicPr>
            <a:picLocks noChangeAspect="1"/>
          </p:cNvPicPr>
          <p:nvPr/>
        </p:nvPicPr>
        <p:blipFill>
          <a:blip r:embed="rId2"/>
          <a:stretch>
            <a:fillRect/>
          </a:stretch>
        </p:blipFill>
        <p:spPr>
          <a:xfrm>
            <a:off x="180549" y="790540"/>
            <a:ext cx="11962915" cy="6012130"/>
          </a:xfrm>
          <a:prstGeom prst="rect">
            <a:avLst/>
          </a:prstGeom>
        </p:spPr>
      </p:pic>
    </p:spTree>
    <p:extLst>
      <p:ext uri="{BB962C8B-B14F-4D97-AF65-F5344CB8AC3E}">
        <p14:creationId xmlns:p14="http://schemas.microsoft.com/office/powerpoint/2010/main" val="19152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662527" y="365289"/>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Insights from the EDA</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365414" y="1254565"/>
            <a:ext cx="9135485" cy="5203768"/>
          </a:xfrm>
        </p:spPr>
        <p:txBody>
          <a:bodyPr>
            <a:normAutofit/>
          </a:bodyPr>
          <a:lstStyle/>
          <a:p>
            <a:pPr marL="0" indent="0" algn="just">
              <a:buNone/>
            </a:pPr>
            <a:r>
              <a:rPr lang="en-US" b="0">
                <a:solidFill>
                  <a:schemeClr val="bg2">
                    <a:lumMod val="25000"/>
                  </a:schemeClr>
                </a:solidFill>
                <a:effectLst/>
                <a:latin typeface="Calibri" panose="020F0502020204030204" pitchFamily="34" charset="0"/>
                <a:cs typeface="Calibri" panose="020F0502020204030204" pitchFamily="34" charset="0"/>
              </a:rPr>
              <a:t>	</a:t>
            </a:r>
          </a:p>
          <a:p>
            <a:pPr marL="0" indent="0" algn="just">
              <a:buNone/>
            </a:pPr>
            <a:endParaRPr lang="en-US">
              <a:solidFill>
                <a:srgbClr val="0D0D0D"/>
              </a:solidFill>
              <a:latin typeface="Söhne"/>
            </a:endParaRPr>
          </a:p>
          <a:p>
            <a:pPr marL="0" indent="0" algn="just">
              <a:buNone/>
            </a:pPr>
            <a:endParaRPr lang="en-US" b="0" i="0">
              <a:solidFill>
                <a:srgbClr val="0D0D0D"/>
              </a:solidFill>
              <a:effectLst/>
              <a:latin typeface="Söhne"/>
            </a:endParaRPr>
          </a:p>
          <a:p>
            <a:pPr marL="0" indent="0">
              <a:lnSpc>
                <a:spcPct val="107000"/>
              </a:lnSpc>
              <a:spcAft>
                <a:spcPts val="800"/>
              </a:spcAft>
              <a:buNone/>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5" name="TextBox 4">
            <a:extLst>
              <a:ext uri="{FF2B5EF4-FFF2-40B4-BE49-F238E27FC236}">
                <a16:creationId xmlns:a16="http://schemas.microsoft.com/office/drawing/2014/main" id="{D5C58ACC-BC55-4806-8520-AC16273C6FA6}"/>
              </a:ext>
            </a:extLst>
          </p:cNvPr>
          <p:cNvSpPr txBox="1"/>
          <p:nvPr/>
        </p:nvSpPr>
        <p:spPr>
          <a:xfrm>
            <a:off x="1617786" y="1037492"/>
            <a:ext cx="10094848" cy="5833456"/>
          </a:xfrm>
          <a:prstGeom prst="rect">
            <a:avLst/>
          </a:prstGeom>
          <a:noFill/>
        </p:spPr>
        <p:txBody>
          <a:bodyPr wrap="square">
            <a:spAutoFit/>
          </a:bodyPr>
          <a:lstStyle/>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Fiber optic internet </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users experience higher churn, likely due to its higher cost or reliability issues, emphasizing the need for enhanced customer support.</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Compared to DSL, fiber optic's fast yet expensive nature contributes to higher churn rates</a:t>
            </a:r>
            <a:r>
              <a:rPr lang="en-US" dirty="0"/>
              <a:t>.</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Influence of Contract Length:</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Month-to-month contracts exhibit the highest churn rates, reflecting the volatility of short-term customers who are more sensitive to dissatisfaction or price changes. Strategies to promote longer-term commitments could stabilize retention.</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Payment Methods and Customer Loyalty</a:t>
            </a: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Electronic checks are associated with higher churn rates due to perceived inconveniences or security issues. Automatic payment methods like bank transfers or credit cards result in lower churn, offering more convenience.</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Demographic Factors:</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Senior citizens show distinct churn patterns, likely due to different needs or service usage, pointing to the potential for tailored customer care.</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Customers with families and lower tenure are less likely to churn, possibly due to greater financial stability or the hassle of changing services.</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819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662527" y="365289"/>
            <a:ext cx="8911687" cy="780740"/>
          </a:xfrm>
        </p:spPr>
        <p:txBody>
          <a:bodyPr/>
          <a:lstStyle/>
          <a:p>
            <a:pPr algn="ct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Insights from the EDA</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365414" y="1254565"/>
            <a:ext cx="9135485" cy="5203768"/>
          </a:xfrm>
        </p:spPr>
        <p:txBody>
          <a:bodyPr>
            <a:normAutofit/>
          </a:bodyPr>
          <a:lstStyle/>
          <a:p>
            <a:pPr marL="0" indent="0" algn="just">
              <a:buNone/>
            </a:pPr>
            <a:r>
              <a:rPr lang="en-US" b="0" dirty="0">
                <a:solidFill>
                  <a:schemeClr val="bg2">
                    <a:lumMod val="25000"/>
                  </a:schemeClr>
                </a:solidFill>
                <a:effectLst/>
                <a:latin typeface="Calibri" panose="020F0502020204030204" pitchFamily="34" charset="0"/>
                <a:cs typeface="Calibri" panose="020F0502020204030204" pitchFamily="34" charset="0"/>
              </a:rPr>
              <a:t>	</a:t>
            </a:r>
          </a:p>
          <a:p>
            <a:pPr marL="0" indent="0" algn="just">
              <a:buNone/>
            </a:pPr>
            <a:endParaRPr lang="en-US" dirty="0">
              <a:solidFill>
                <a:srgbClr val="0D0D0D"/>
              </a:solidFill>
              <a:latin typeface="Söhne"/>
            </a:endParaRPr>
          </a:p>
          <a:p>
            <a:pPr marL="0" indent="0" algn="just">
              <a:buNone/>
            </a:pPr>
            <a:endParaRPr lang="en-US" b="0" i="0" dirty="0">
              <a:solidFill>
                <a:srgbClr val="0D0D0D"/>
              </a:solidFill>
              <a:effectLst/>
              <a:latin typeface="Söhne"/>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5" name="TextBox 4">
            <a:extLst>
              <a:ext uri="{FF2B5EF4-FFF2-40B4-BE49-F238E27FC236}">
                <a16:creationId xmlns:a16="http://schemas.microsoft.com/office/drawing/2014/main" id="{D5C58ACC-BC55-4806-8520-AC16273C6FA6}"/>
              </a:ext>
            </a:extLst>
          </p:cNvPr>
          <p:cNvSpPr txBox="1"/>
          <p:nvPr/>
        </p:nvSpPr>
        <p:spPr>
          <a:xfrm>
            <a:off x="1467699" y="1037492"/>
            <a:ext cx="10588403" cy="4874219"/>
          </a:xfrm>
          <a:prstGeom prst="rect">
            <a:avLst/>
          </a:prstGeom>
          <a:noFill/>
        </p:spPr>
        <p:txBody>
          <a:bodyPr wrap="square">
            <a:spAutoFit/>
          </a:bodyPr>
          <a:lstStyle/>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Add-on Services:</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absence of services like online security, tech support, and streaming options correlates with higher churn. Enhancing these services or offering them in bundles could significantly reduce churn.</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Phone Service and Multiple Lines:</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Having phone service slightly increases churn rates, though not substantially. Customers with multiple lines exhibit more churn than those with single or no lines, suggesting dissatisfaction or cost concerns with additional services.</a:t>
            </a:r>
          </a:p>
          <a:p>
            <a:pPr marL="342900" indent="-342900">
              <a:spcBef>
                <a:spcPts val="1000"/>
              </a:spcBef>
              <a:buClr>
                <a:schemeClr val="accent1"/>
              </a:buClr>
              <a:buFont typeface="Wingdings" panose="05000000000000000000" pitchFamily="2" charset="2"/>
              <a:buChar char="Ø"/>
            </a:pPr>
            <a:r>
              <a:rPr lang="en-US" b="1"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Paperless Billing:</a:t>
            </a:r>
          </a:p>
          <a:p>
            <a:pPr marL="800100" lvl="2" indent="-342900">
              <a:spcBef>
                <a:spcPts val="1000"/>
              </a:spcBef>
              <a:buClr>
                <a:schemeClr val="accent1"/>
              </a:buClr>
              <a:buFont typeface="Wingdings" panose="05000000000000000000" pitchFamily="2" charset="2"/>
              <a:buChar char="Ø"/>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Customers using paperless billing tend to churn more, possibly due to the demographics that opt for digital over traditional billing methods, which may also be more prone to switching services.</a:t>
            </a:r>
          </a:p>
          <a:p>
            <a:pPr marL="800100" lvl="2" indent="-342900">
              <a:spcBef>
                <a:spcPts val="1000"/>
              </a:spcBef>
              <a:buClr>
                <a:schemeClr val="accent1"/>
              </a:buClr>
              <a:buFont typeface="Wingdings" panose="05000000000000000000" pitchFamily="2" charset="2"/>
              <a:buChar char="Ø"/>
            </a:pPr>
            <a:endPar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457200" lvl="2">
              <a:spcBef>
                <a:spcPts val="1000"/>
              </a:spcBef>
              <a:buClr>
                <a:schemeClr val="accent1"/>
              </a:buClr>
            </a:pPr>
            <a:r>
              <a:rPr lang="en-US"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By addressing these factors, especially by enhancing service quality and offering more suited contract and payment options, churn rates could be effectively reduced across different customer segments.</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98207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-Transformation Steps:</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מלבן 6"/>
          <p:cNvSpPr/>
          <p:nvPr/>
        </p:nvSpPr>
        <p:spPr>
          <a:xfrm>
            <a:off x="943429" y="1340064"/>
            <a:ext cx="10287279" cy="3674622"/>
          </a:xfrm>
          <a:prstGeom prst="rect">
            <a:avLst/>
          </a:prstGeom>
        </p:spPr>
        <p:txBody>
          <a:bodyPr wrap="square">
            <a:spAutoFit/>
          </a:bodyPr>
          <a:lstStyle/>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Reload the CSV file</a:t>
            </a:r>
          </a:p>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Convert all column names to lowercase</a:t>
            </a:r>
            <a:r>
              <a:rPr lang="he-IL"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Map 'Yes'/'No' values in 'Churn' converted to 1 and 0</a:t>
            </a:r>
            <a:r>
              <a:rPr lang="he-IL"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replacing non-numeric missing values in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TotalCharges</a:t>
            </a:r>
            <a:r>
              <a:rPr lang="he-IL" sz="1800" kern="100" dirty="0">
                <a:effectLst/>
                <a:latin typeface="Calibri" panose="020F0502020204030204" pitchFamily="34" charset="0"/>
                <a:ea typeface="Calibri" panose="020F0502020204030204" pitchFamily="34" charset="0"/>
                <a:cs typeface="Calibri" panose="020F0502020204030204" pitchFamily="34" charset="0"/>
              </a:rPr>
              <a:t>.</a:t>
            </a:r>
            <a:r>
              <a:rPr lang="en-US" sz="1800" kern="100" dirty="0">
                <a:effectLst/>
                <a:latin typeface="Calibri" panose="020F0502020204030204" pitchFamily="34" charset="0"/>
                <a:ea typeface="Calibri" panose="020F0502020204030204" pitchFamily="34" charset="0"/>
                <a:cs typeface="Calibri" panose="020F0502020204030204" pitchFamily="34" charset="0"/>
              </a:rPr>
              <a:t> with 0 and converting it to float type.</a:t>
            </a:r>
          </a:p>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separate and remove the customer ID column</a:t>
            </a:r>
          </a:p>
          <a:p>
            <a:pPr marL="342900" lvl="0" indent="-342900" algn="l" rtl="0">
              <a:lnSpc>
                <a:spcPct val="107000"/>
              </a:lnSpc>
              <a:spcAft>
                <a:spcPts val="800"/>
              </a:spcAft>
              <a:buFont typeface="Wingdings" panose="05000000000000000000" pitchFamily="2" charset="2"/>
              <a:buChar char="Ø"/>
              <a:tabLst>
                <a:tab pos="457200" algn="l"/>
              </a:tabLst>
            </a:pPr>
            <a:r>
              <a:rPr lang="en-US" sz="1800" kern="100" dirty="0">
                <a:effectLst/>
                <a:latin typeface="Calibri" panose="020F0502020204030204" pitchFamily="34" charset="0"/>
                <a:ea typeface="Calibri" panose="020F0502020204030204" pitchFamily="34" charset="0"/>
                <a:cs typeface="Calibri" panose="020F0502020204030204" pitchFamily="34" charset="0"/>
              </a:rPr>
              <a:t>Missing values in the dataset where checked</a:t>
            </a:r>
          </a:p>
          <a:p>
            <a:pPr lvl="0" algn="l" rtl="0">
              <a:lnSpc>
                <a:spcPct val="107000"/>
              </a:lnSpc>
              <a:spcAft>
                <a:spcPts val="800"/>
              </a:spcAft>
              <a:tabLst>
                <a:tab pos="457200" algn="l"/>
              </a:tabLst>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After applying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get_dummies</a:t>
            </a:r>
            <a:r>
              <a:rPr lang="en-US" sz="1800" kern="100" dirty="0">
                <a:effectLst/>
                <a:latin typeface="Calibri" panose="020F0502020204030204" pitchFamily="34" charset="0"/>
                <a:ea typeface="Calibri" panose="020F0502020204030204" pitchFamily="34" charset="0"/>
                <a:cs typeface="Calibri" panose="020F0502020204030204" pitchFamily="34" charset="0"/>
              </a:rPr>
              <a:t>`, we obtain </a:t>
            </a:r>
            <a:r>
              <a:rPr lang="en-US" sz="1800" b="1" kern="100" dirty="0">
                <a:effectLst/>
                <a:latin typeface="Calibri" panose="020F0502020204030204" pitchFamily="34" charset="0"/>
                <a:ea typeface="Calibri" panose="020F0502020204030204" pitchFamily="34" charset="0"/>
                <a:cs typeface="Calibri" panose="020F0502020204030204" pitchFamily="34" charset="0"/>
              </a:rPr>
              <a:t>46 columns</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We decide to remove some features and add new ones for better analysis.</a:t>
            </a:r>
          </a:p>
        </p:txBody>
      </p:sp>
    </p:spTree>
    <p:extLst>
      <p:ext uri="{BB962C8B-B14F-4D97-AF65-F5344CB8AC3E}">
        <p14:creationId xmlns:p14="http://schemas.microsoft.com/office/powerpoint/2010/main" val="3346312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83B9A0-C59B-4335-BED1-C12EF45F986E}"/>
              </a:ext>
            </a:extLst>
          </p:cNvPr>
          <p:cNvSpPr>
            <a:spLocks noGrp="1"/>
          </p:cNvSpPr>
          <p:nvPr>
            <p:ph type="title"/>
          </p:nvPr>
        </p:nvSpPr>
        <p:spPr>
          <a:xfrm>
            <a:off x="1521851" y="600813"/>
            <a:ext cx="8911687" cy="647737"/>
          </a:xfrm>
        </p:spPr>
        <p:txBody>
          <a:bodyPr>
            <a:noAutofit/>
          </a:bodyPr>
          <a:lstStyle/>
          <a:p>
            <a:pPr marL="0" indent="0" algn="ctr">
              <a:lnSpc>
                <a:spcPct val="107000"/>
              </a:lnSpc>
              <a:spcAft>
                <a:spcPts val="800"/>
              </a:spcAft>
              <a:buNone/>
            </a:pPr>
            <a:r>
              <a:rPr lang="en-US" b="1" u="sng" dirty="0">
                <a:solidFill>
                  <a:srgbClr val="FF0000"/>
                </a:solidFill>
                <a:effectLst/>
                <a:latin typeface="Calibri" panose="020F0502020204030204" pitchFamily="34" charset="0"/>
                <a:ea typeface="Calibri" panose="020F0502020204030204" pitchFamily="34" charset="0"/>
                <a:cs typeface="Arial" panose="020B0604020202020204" pitchFamily="34" charset="0"/>
              </a:rPr>
              <a:t>What we are trying to predict? </a:t>
            </a:r>
          </a:p>
        </p:txBody>
      </p:sp>
      <p:sp>
        <p:nvSpPr>
          <p:cNvPr id="3" name="Объект 2">
            <a:extLst>
              <a:ext uri="{FF2B5EF4-FFF2-40B4-BE49-F238E27FC236}">
                <a16:creationId xmlns:a16="http://schemas.microsoft.com/office/drawing/2014/main" id="{F7FED5C0-F261-49C4-A0A5-6D7330C99DFB}"/>
              </a:ext>
            </a:extLst>
          </p:cNvPr>
          <p:cNvSpPr>
            <a:spLocks noGrp="1"/>
          </p:cNvSpPr>
          <p:nvPr>
            <p:ph idx="1"/>
          </p:nvPr>
        </p:nvSpPr>
        <p:spPr>
          <a:xfrm>
            <a:off x="1758462" y="1347184"/>
            <a:ext cx="9746150" cy="5254922"/>
          </a:xfrm>
        </p:spPr>
        <p:txBody>
          <a:bodyPr>
            <a:normAutofit/>
          </a:bodyPr>
          <a:lstStyle/>
          <a:p>
            <a:pPr algn="just">
              <a:lnSpc>
                <a:spcPct val="107000"/>
              </a:lnSpc>
              <a:spcAft>
                <a:spcPts val="800"/>
              </a:spcAft>
              <a:buFont typeface="Wingdings" panose="05000000000000000000" pitchFamily="2" charset="2"/>
              <a:buChar char="Ø"/>
            </a:pPr>
            <a:r>
              <a:rPr kumimoji="0" lang="en-US" altLang="he-IL"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We are trying to </a:t>
            </a:r>
            <a:r>
              <a:rPr kumimoji="0" lang="en-US" altLang="he-IL"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predict</a:t>
            </a:r>
            <a:r>
              <a:rPr kumimoji="0" lang="en-US" altLang="he-IL"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customer churn, which refers to whether a customer will leave the telecom company or not. The target variable for prediction is `Churn`, which is a binary classification problem with values 1 (churn) and 0 (no churn).</a:t>
            </a:r>
          </a:p>
          <a:p>
            <a:pPr algn="just">
              <a:lnSpc>
                <a:spcPct val="107000"/>
              </a:lnSpc>
              <a:spcAft>
                <a:spcPts val="800"/>
              </a:spcAft>
              <a:buFont typeface="Wingdings" panose="05000000000000000000" pitchFamily="2" charset="2"/>
              <a:buChar char="Ø"/>
            </a:pPr>
            <a:r>
              <a:rPr kumimoji="0" lang="en-US" altLang="he-IL"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Objective</a:t>
            </a:r>
            <a:r>
              <a:rPr kumimoji="0" lang="en-US" altLang="he-IL"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Predict customer churn based on their characteristics and subscribed services.</a:t>
            </a:r>
          </a:p>
          <a:p>
            <a:pPr algn="just">
              <a:lnSpc>
                <a:spcPct val="107000"/>
              </a:lnSpc>
              <a:spcAft>
                <a:spcPts val="800"/>
              </a:spcAft>
              <a:buFont typeface="Wingdings" panose="05000000000000000000" pitchFamily="2" charset="2"/>
              <a:buChar char="Ø"/>
            </a:pPr>
            <a:r>
              <a:rPr kumimoji="0" lang="en-US" altLang="he-IL"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Importance</a:t>
            </a:r>
            <a:r>
              <a:rPr kumimoji="0" lang="en-US" altLang="he-IL"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Customers are vital assets, and losing them due to high charges, better competitor offers, or poor service can harm a company. Churn analysis is essential because retaining customers is more cost-effective than acquiring new ones. It helps identify issues and develop strategies to improve customer retention.</a:t>
            </a:r>
            <a:endParaRPr lang="en-US" dirty="0">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endParaRPr lang="en-US" b="1" dirty="0">
              <a:solidFill>
                <a:schemeClr val="tx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3851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46386" y="399667"/>
            <a:ext cx="9654514"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Removing Features</a:t>
            </a:r>
            <a:r>
              <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579781" y="962267"/>
            <a:ext cx="10409019" cy="5394465"/>
          </a:xfrm>
        </p:spPr>
        <p:txBody>
          <a:bodyPr>
            <a:noAutofit/>
          </a:bodyPr>
          <a:lstStyle/>
          <a:p>
            <a:pPr marL="0" indent="0" algn="just">
              <a:spcAft>
                <a:spcPts val="600"/>
              </a:spcAft>
              <a:buNone/>
            </a:pPr>
            <a:r>
              <a:rPr lang="en-US" sz="1800"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1</a:t>
            </a:r>
            <a:r>
              <a:rPr lang="en-US" sz="1700"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a:t>
            </a:r>
            <a:r>
              <a:rPr lang="en-US" sz="1700" b="1" kern="100" dirty="0">
                <a:effectLst/>
                <a:latin typeface="Calibri" panose="020F0502020204030204" pitchFamily="34" charset="0"/>
                <a:ea typeface="Calibri" panose="020F0502020204030204" pitchFamily="34" charset="0"/>
                <a:cs typeface="Calibri" panose="020F0502020204030204" pitchFamily="34" charset="0"/>
              </a:rPr>
              <a:t>We removed features with high correlations to avoid redundancy and improve the model's performance</a:t>
            </a:r>
            <a:r>
              <a:rPr lang="he-IL" sz="1700" b="1" kern="100" dirty="0">
                <a:effectLst/>
                <a:latin typeface="Calibri" panose="020F0502020204030204" pitchFamily="34" charset="0"/>
                <a:ea typeface="Calibri" panose="020F0502020204030204" pitchFamily="34" charset="0"/>
                <a:cs typeface="Calibri" panose="020F0502020204030204" pitchFamily="34" charset="0"/>
              </a:rPr>
              <a:t>:</a:t>
            </a:r>
            <a:endParaRPr lang="en-US" sz="1700" b="1" kern="1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onlinesecurity_Yes</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onlinebackup_Yes</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deviceprotection_Yes</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techsupport_Yes</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1700"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2. </a:t>
            </a:r>
            <a:r>
              <a:rPr lang="en-US" sz="1700" b="1" kern="100" dirty="0">
                <a:effectLst/>
                <a:latin typeface="Calibri" panose="020F0502020204030204" pitchFamily="34" charset="0"/>
                <a:ea typeface="Calibri" panose="020F0502020204030204" pitchFamily="34" charset="0"/>
                <a:cs typeface="Calibri" panose="020F0502020204030204" pitchFamily="34" charset="0"/>
              </a:rPr>
              <a:t>Binary Pairs</a:t>
            </a:r>
            <a:r>
              <a:rPr lang="he-IL" sz="1700" b="1" kern="100" dirty="0">
                <a:effectLst/>
                <a:latin typeface="Calibri" panose="020F0502020204030204" pitchFamily="34" charset="0"/>
                <a:ea typeface="Calibri" panose="020F0502020204030204" pitchFamily="34" charset="0"/>
                <a:cs typeface="Calibri" panose="020F0502020204030204" pitchFamily="34" charset="0"/>
              </a:rPr>
              <a:t>:</a:t>
            </a:r>
            <a:r>
              <a:rPr lang="en-US" sz="1700" b="1" kern="100" dirty="0">
                <a:effectLst/>
                <a:latin typeface="Calibri" panose="020F0502020204030204" pitchFamily="34" charset="0"/>
                <a:ea typeface="Calibri" panose="020F0502020204030204" pitchFamily="34" charset="0"/>
                <a:cs typeface="Calibri" panose="020F0502020204030204" pitchFamily="34" charset="0"/>
              </a:rPr>
              <a:t> Only one column from each pair was needed because they are perfectly negatively correlated</a:t>
            </a:r>
            <a:r>
              <a:rPr lang="he-IL" sz="1700" b="1" kern="100" dirty="0">
                <a:effectLst/>
                <a:latin typeface="Calibri" panose="020F0502020204030204" pitchFamily="34" charset="0"/>
                <a:ea typeface="Calibri" panose="020F0502020204030204" pitchFamily="34" charset="0"/>
                <a:cs typeface="Calibri" panose="020F0502020204030204" pitchFamily="34" charset="0"/>
              </a:rPr>
              <a:t>:</a:t>
            </a:r>
            <a:endParaRPr lang="en-US" sz="1700" b="1" kern="1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buFont typeface="Wingdings" panose="05000000000000000000" pitchFamily="2" charset="2"/>
              <a:buChar char="v"/>
            </a:pPr>
            <a:r>
              <a:rPr lang="he-IL" sz="1500" kern="100" dirty="0">
                <a:effectLst/>
                <a:latin typeface="Calibri" panose="020F0502020204030204" pitchFamily="34" charset="0"/>
                <a:ea typeface="Calibri" panose="020F0502020204030204" pitchFamily="34" charset="0"/>
                <a:cs typeface="Calibri" panose="020F050202020403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partner_No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dependents_No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phoneservice_No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paperlessbilling_No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streamingtv_No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streamingmovies_No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he-IL"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spcAft>
                <a:spcPts val="600"/>
              </a:spcAft>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7565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46386" y="399667"/>
            <a:ext cx="9654514"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Removing Features</a:t>
            </a:r>
            <a:r>
              <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579781" y="962267"/>
            <a:ext cx="10409019" cy="5394465"/>
          </a:xfrm>
        </p:spPr>
        <p:txBody>
          <a:bodyPr>
            <a:noAutofit/>
          </a:bodyPr>
          <a:lstStyle/>
          <a:p>
            <a:pPr marL="0" indent="0">
              <a:lnSpc>
                <a:spcPct val="107000"/>
              </a:lnSpc>
              <a:spcAft>
                <a:spcPts val="800"/>
              </a:spcAft>
              <a:buNone/>
            </a:pPr>
            <a:r>
              <a:rPr lang="en-US"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3. </a:t>
            </a:r>
            <a:r>
              <a:rPr lang="en-US" b="1" kern="100" dirty="0">
                <a:effectLst/>
                <a:latin typeface="Calibri" panose="020F0502020204030204" pitchFamily="34" charset="0"/>
                <a:ea typeface="Calibri" panose="020F0502020204030204" pitchFamily="34" charset="0"/>
                <a:cs typeface="Calibri" panose="020F0502020204030204" pitchFamily="34" charset="0"/>
              </a:rPr>
              <a:t>Features with Opposite Correlations</a:t>
            </a:r>
            <a:r>
              <a:rPr lang="he-IL" b="1" kern="100" dirty="0">
                <a:effectLst/>
                <a:latin typeface="Calibri" panose="020F0502020204030204" pitchFamily="34" charset="0"/>
                <a:ea typeface="Calibri" panose="020F0502020204030204" pitchFamily="34" charset="0"/>
                <a:cs typeface="Calibri" panose="020F0502020204030204" pitchFamily="34" charset="0"/>
              </a:rPr>
              <a:t>:</a:t>
            </a:r>
            <a:endParaRPr lang="en-US" b="1" kern="1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r>
              <a:rPr lang="en-US" b="1" kern="100" dirty="0">
                <a:effectLst/>
                <a:latin typeface="Calibri" panose="020F0502020204030204" pitchFamily="34" charset="0"/>
                <a:ea typeface="Calibri" panose="020F0502020204030204" pitchFamily="34" charset="0"/>
                <a:cs typeface="Calibri" panose="020F0502020204030204" pitchFamily="34" charset="0"/>
              </a:rPr>
              <a:t>These columns have the same correlation with `</a:t>
            </a:r>
            <a:r>
              <a:rPr lang="en-US" b="1" kern="100" dirty="0" err="1">
                <a:effectLst/>
                <a:latin typeface="Calibri" panose="020F0502020204030204" pitchFamily="34" charset="0"/>
                <a:ea typeface="Calibri" panose="020F0502020204030204" pitchFamily="34" charset="0"/>
                <a:cs typeface="Calibri" panose="020F0502020204030204" pitchFamily="34" charset="0"/>
              </a:rPr>
              <a:t>phoneservice_Yes</a:t>
            </a:r>
            <a:r>
              <a:rPr lang="en-US" b="1" kern="100" dirty="0">
                <a:effectLst/>
                <a:latin typeface="Calibri" panose="020F0502020204030204" pitchFamily="34" charset="0"/>
                <a:ea typeface="Calibri" panose="020F0502020204030204" pitchFamily="34" charset="0"/>
                <a:cs typeface="Calibri" panose="020F0502020204030204" pitchFamily="34" charset="0"/>
              </a:rPr>
              <a:t>` but in the opposite direction</a:t>
            </a:r>
            <a:r>
              <a:rPr lang="he-IL" b="1" kern="100" dirty="0">
                <a:effectLst/>
                <a:latin typeface="Calibri" panose="020F0502020204030204" pitchFamily="34" charset="0"/>
                <a:ea typeface="Calibri" panose="020F0502020204030204" pitchFamily="34" charset="0"/>
                <a:cs typeface="Calibri" panose="020F0502020204030204" pitchFamily="34" charset="0"/>
              </a:rPr>
              <a:t>:</a:t>
            </a:r>
            <a:endParaRPr lang="en-US" b="1" kern="1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buFont typeface="Wingdings" panose="05000000000000000000" pitchFamily="2" charset="2"/>
              <a:buChar char="v"/>
            </a:pP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multiplelines_No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phone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4</a:t>
            </a:r>
            <a:r>
              <a:rPr lang="en-US" b="1" kern="100" dirty="0">
                <a:effectLst/>
                <a:latin typeface="Calibri" panose="020F0502020204030204" pitchFamily="34" charset="0"/>
                <a:ea typeface="Calibri" panose="020F0502020204030204" pitchFamily="34" charset="0"/>
                <a:cs typeface="Calibri" panose="020F0502020204030204" pitchFamily="34" charset="0"/>
              </a:rPr>
              <a:t>. These columns have the same correlation with `</a:t>
            </a:r>
            <a:r>
              <a:rPr lang="en-US" b="1" kern="100" dirty="0" err="1">
                <a:effectLst/>
                <a:latin typeface="Calibri" panose="020F0502020204030204" pitchFamily="34" charset="0"/>
                <a:ea typeface="Calibri" panose="020F0502020204030204" pitchFamily="34" charset="0"/>
                <a:cs typeface="Calibri" panose="020F0502020204030204" pitchFamily="34" charset="0"/>
              </a:rPr>
              <a:t>internetservice_No</a:t>
            </a:r>
            <a:r>
              <a:rPr lang="he-IL" b="1" kern="100" dirty="0">
                <a:effectLst/>
                <a:latin typeface="Calibri" panose="020F0502020204030204" pitchFamily="34" charset="0"/>
                <a:ea typeface="Calibri" panose="020F0502020204030204" pitchFamily="34" charset="0"/>
                <a:cs typeface="Calibri" panose="020F0502020204030204" pitchFamily="34" charset="0"/>
              </a:rPr>
              <a:t>`:</a:t>
            </a:r>
            <a:endParaRPr lang="en-US" b="1" kern="1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onlinesecurity_No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onlinebackup_No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deviceprotection_No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techsupport_No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streamingtv_No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streamingmovies_No</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internet service</a:t>
            </a:r>
          </a:p>
          <a:p>
            <a:pPr marL="0" lvl="0" indent="0" algn="l" rtl="0">
              <a:lnSpc>
                <a:spcPct val="107000"/>
              </a:lnSpc>
              <a:spcAft>
                <a:spcPts val="800"/>
              </a:spcAft>
              <a:buNone/>
            </a:pPr>
            <a:r>
              <a:rPr lang="he-IL"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7000"/>
              </a:lnSpc>
              <a:spcAft>
                <a:spcPts val="800"/>
              </a:spcAft>
              <a:buNone/>
            </a:pPr>
            <a:r>
              <a:rPr lang="he-IL"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19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46386" y="399667"/>
            <a:ext cx="9654514"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Removing Features</a:t>
            </a:r>
            <a:r>
              <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608809" y="984039"/>
            <a:ext cx="10409019" cy="5394465"/>
          </a:xfrm>
        </p:spPr>
        <p:txBody>
          <a:bodyPr>
            <a:noAutofit/>
          </a:bodyPr>
          <a:lstStyle/>
          <a:p>
            <a:pPr marL="0" indent="0">
              <a:lnSpc>
                <a:spcPct val="107000"/>
              </a:lnSpc>
              <a:spcAft>
                <a:spcPts val="800"/>
              </a:spcAft>
              <a:buNone/>
            </a:pPr>
            <a:r>
              <a:rPr lang="en-US" sz="1600" b="1" kern="1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5.  </a:t>
            </a:r>
            <a:r>
              <a:rPr lang="en-US" sz="1800" b="1" kern="100" dirty="0">
                <a:effectLst/>
                <a:latin typeface="Calibri" panose="020F0502020204030204" pitchFamily="34" charset="0"/>
                <a:ea typeface="Calibri" panose="020F0502020204030204" pitchFamily="34" charset="0"/>
                <a:cs typeface="Arial" panose="020B0604020202020204" pitchFamily="34" charset="0"/>
              </a:rPr>
              <a:t>High Correlation with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TotalCharges</a:t>
            </a:r>
            <a:r>
              <a:rPr lang="he-IL"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he-IL"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a:effectLst/>
                <a:latin typeface="Calibri" panose="020F0502020204030204" pitchFamily="34" charset="0"/>
                <a:ea typeface="Calibri" panose="020F0502020204030204" pitchFamily="34" charset="0"/>
                <a:cs typeface="Arial" panose="020B0604020202020204" pitchFamily="34" charset="0"/>
              </a:rPr>
              <a:t>tenure`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totalcharges</a:t>
            </a:r>
            <a:r>
              <a:rPr lang="en-US" sz="1800" kern="100" dirty="0">
                <a:effectLst/>
                <a:latin typeface="Calibri" panose="020F0502020204030204" pitchFamily="34" charset="0"/>
                <a:ea typeface="Calibri" panose="020F0502020204030204" pitchFamily="34" charset="0"/>
                <a:cs typeface="Arial" panose="020B0604020202020204" pitchFamily="34" charset="0"/>
              </a:rPr>
              <a:t>` have a high correlation (0.83), likely because total charges accumulate over time. While both are important,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totalcharges</a:t>
            </a:r>
            <a:r>
              <a:rPr lang="en-US" sz="1800" kern="100" dirty="0">
                <a:effectLst/>
                <a:latin typeface="Calibri" panose="020F0502020204030204" pitchFamily="34" charset="0"/>
                <a:ea typeface="Calibri" panose="020F0502020204030204" pitchFamily="34" charset="0"/>
                <a:cs typeface="Arial" panose="020B0604020202020204" pitchFamily="34" charset="0"/>
              </a:rPr>
              <a:t>` is more comprehensive as it includes tenure information. Additionally, the calculated value of tenure *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monthlycharges</a:t>
            </a:r>
            <a:r>
              <a:rPr lang="en-US" sz="1800" kern="100" dirty="0">
                <a:effectLst/>
                <a:latin typeface="Calibri" panose="020F0502020204030204" pitchFamily="34" charset="0"/>
                <a:ea typeface="Calibri" panose="020F0502020204030204" pitchFamily="34" charset="0"/>
                <a:cs typeface="Arial" panose="020B0604020202020204" pitchFamily="34" charset="0"/>
              </a:rPr>
              <a:t> does not match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totalcharges</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tenure</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1800" b="1"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6. </a:t>
            </a:r>
            <a:r>
              <a:rPr lang="en-US" sz="1800" b="1" kern="100" dirty="0">
                <a:effectLst/>
                <a:latin typeface="Calibri" panose="020F0502020204030204" pitchFamily="34" charset="0"/>
                <a:ea typeface="Calibri" panose="020F0502020204030204" pitchFamily="34" charset="0"/>
                <a:cs typeface="Arial" panose="020B0604020202020204" pitchFamily="34" charset="0"/>
              </a:rPr>
              <a:t>High Correlation Between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MultipleLines</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Columns</a:t>
            </a:r>
            <a:r>
              <a:rPr lang="he-IL"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High correlation between `</a:t>
            </a:r>
            <a:r>
              <a:rPr lang="en-US" sz="1800" dirty="0" err="1">
                <a:effectLst/>
                <a:latin typeface="Calibri" panose="020F0502020204030204" pitchFamily="34" charset="0"/>
                <a:ea typeface="Calibri" panose="020F0502020204030204" pitchFamily="34" charset="0"/>
                <a:cs typeface="Arial" panose="020B0604020202020204" pitchFamily="34" charset="0"/>
              </a:rPr>
              <a:t>multiplelines_Yes</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dirty="0" err="1">
                <a:effectLst/>
                <a:latin typeface="Calibri" panose="020F0502020204030204" pitchFamily="34" charset="0"/>
                <a:ea typeface="Calibri" panose="020F0502020204030204" pitchFamily="34" charset="0"/>
                <a:cs typeface="Arial" panose="020B0604020202020204" pitchFamily="34" charset="0"/>
              </a:rPr>
              <a:t>multiplelines_No</a:t>
            </a:r>
            <a:r>
              <a:rPr lang="en-US" sz="1800" dirty="0">
                <a:effectLst/>
                <a:latin typeface="Calibri" panose="020F0502020204030204" pitchFamily="34" charset="0"/>
                <a:ea typeface="Calibri" panose="020F0502020204030204" pitchFamily="34" charset="0"/>
                <a:cs typeface="Arial" panose="020B0604020202020204" pitchFamily="34" charset="0"/>
              </a:rPr>
              <a:t>` suggests dropping `</a:t>
            </a:r>
            <a:r>
              <a:rPr lang="en-US" sz="1800" dirty="0" err="1">
                <a:effectLst/>
                <a:latin typeface="Calibri" panose="020F0502020204030204" pitchFamily="34" charset="0"/>
                <a:ea typeface="Calibri" panose="020F0502020204030204" pitchFamily="34" charset="0"/>
                <a:cs typeface="Arial" panose="020B0604020202020204" pitchFamily="34" charset="0"/>
              </a:rPr>
              <a:t>multiplelines_No</a:t>
            </a:r>
            <a:r>
              <a:rPr lang="en-US" sz="1800" dirty="0">
                <a:effectLst/>
                <a:latin typeface="Calibri" panose="020F0502020204030204" pitchFamily="34" charset="0"/>
                <a:ea typeface="Calibri" panose="020F0502020204030204" pitchFamily="34" charset="0"/>
                <a:cs typeface="Arial" panose="020B0604020202020204" pitchFamily="34" charset="0"/>
              </a:rPr>
              <a:t>`. While `phone service` shows negligible impact on churn, other factors are more crucial for predicting churn</a:t>
            </a:r>
            <a:r>
              <a:rPr lang="he-IL"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buFont typeface="Wingdings" panose="05000000000000000000" pitchFamily="2" charset="2"/>
              <a:buChar char="v"/>
            </a:pPr>
            <a:r>
              <a:rPr lang="he-IL" sz="1500" b="1" kern="10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multiplelines_No</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063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373924" y="399667"/>
            <a:ext cx="9126976"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 Adding New Features</a:t>
            </a:r>
            <a:r>
              <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635370" y="1046285"/>
            <a:ext cx="10089328" cy="5706207"/>
          </a:xfrm>
        </p:spPr>
        <p:txBody>
          <a:bodyPr>
            <a:noAutofit/>
          </a:bodyPr>
          <a:lstStyle/>
          <a:p>
            <a:pPr marL="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We added new features to enhance the predictive power of the model and capture additional aspects of customer behavior</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rtl="1">
              <a:lnSpc>
                <a:spcPct val="107000"/>
              </a:lnSpc>
              <a:spcAft>
                <a:spcPts val="800"/>
              </a:spcAft>
              <a:buFont typeface="+mj-lt"/>
              <a:buAutoNum type="arabicPeriod"/>
            </a:pPr>
            <a:r>
              <a:rPr lang="he-IL"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err="1">
                <a:effectLst/>
                <a:highlight>
                  <a:srgbClr val="00FFFF"/>
                </a:highlight>
                <a:latin typeface="Calibri" panose="020F0502020204030204" pitchFamily="34" charset="0"/>
                <a:ea typeface="Calibri" panose="020F0502020204030204" pitchFamily="34" charset="0"/>
                <a:cs typeface="Arial" panose="020B0604020202020204" pitchFamily="34" charset="0"/>
              </a:rPr>
              <a:t>partner_Dependents</a:t>
            </a:r>
            <a:r>
              <a:rPr lang="en-US" sz="1800" b="1" kern="100" dirty="0">
                <a:effectLst/>
                <a:highlight>
                  <a:srgbClr val="00FFFF"/>
                </a:highligh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sum of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partner_Yes</a:t>
            </a:r>
            <a:r>
              <a:rPr lang="en-US" sz="1800" kern="100" dirty="0">
                <a:effectLst/>
                <a:latin typeface="Calibri" panose="020F0502020204030204" pitchFamily="34" charset="0"/>
                <a:ea typeface="Calibri" panose="020F0502020204030204" pitchFamily="34" charset="0"/>
                <a:cs typeface="Arial" panose="020B0604020202020204" pitchFamily="34" charset="0"/>
              </a:rPr>
              <a:t>`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dependents_Yes</a:t>
            </a:r>
            <a:r>
              <a:rPr lang="he-IL" sz="1800" kern="100" dirty="0">
                <a:effectLst/>
                <a:highlight>
                  <a:srgbClr val="00FF00"/>
                </a:highlight>
                <a:latin typeface="Calibri" panose="020F0502020204030204" pitchFamily="34" charset="0"/>
                <a:ea typeface="Calibri" panose="020F0502020204030204" pitchFamily="34" charset="0"/>
                <a:cs typeface="Arial" panose="020B0604020202020204" pitchFamily="34" charset="0"/>
              </a:rPr>
              <a:t>`</a:t>
            </a:r>
            <a:r>
              <a:rPr lang="en-US" b="1" kern="100" dirty="0">
                <a:highlight>
                  <a:srgbClr val="00FF00"/>
                </a:highlight>
                <a:latin typeface="Calibri" panose="020F0502020204030204" pitchFamily="34" charset="0"/>
                <a:ea typeface="Calibri" panose="020F0502020204030204" pitchFamily="34" charset="0"/>
                <a:cs typeface="Arial" panose="020B0604020202020204" pitchFamily="34" charset="0"/>
              </a:rPr>
              <a:t>.1</a:t>
            </a:r>
            <a:endParaRPr lang="en-US" sz="1800" b="1" kern="100" dirty="0">
              <a:effectLst/>
              <a:highlight>
                <a:srgbClr val="00FF00"/>
              </a:highligh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en-US" kern="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 </a:t>
            </a:r>
            <a:r>
              <a:rPr lang="en-US" sz="1500" b="1" kern="1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Dropped `</a:t>
            </a:r>
            <a:r>
              <a:rPr lang="en-US" sz="1500" b="1" kern="100" dirty="0" err="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partner_Yes</a:t>
            </a:r>
            <a:r>
              <a:rPr lang="en-US" sz="1500" b="1" kern="1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and `</a:t>
            </a:r>
            <a:r>
              <a:rPr lang="en-US" sz="1500" b="1" kern="100" dirty="0" err="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dependents_Yes</a:t>
            </a:r>
            <a:r>
              <a:rPr lang="he-IL" sz="1500" b="1" kern="1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US" sz="1500" b="1" kern="1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0" lvl="0" indent="0" rtl="0">
              <a:lnSpc>
                <a:spcPct val="107000"/>
              </a:lnSpc>
              <a:spcAft>
                <a:spcPts val="800"/>
              </a:spcAft>
              <a:buNone/>
            </a:pPr>
            <a:r>
              <a:rPr lang="en-US" b="1" kern="100" dirty="0">
                <a:highlight>
                  <a:srgbClr val="00FF00"/>
                </a:highlight>
                <a:latin typeface="Calibri" panose="020F0502020204030204" pitchFamily="34" charset="0"/>
                <a:ea typeface="Calibri" panose="020F0502020204030204" pitchFamily="34" charset="0"/>
                <a:cs typeface="Arial" panose="020B0604020202020204" pitchFamily="34" charset="0"/>
              </a:rPr>
              <a:t>2. </a:t>
            </a:r>
            <a:r>
              <a:rPr lang="he-IL" b="1" kern="100" dirty="0">
                <a:highlight>
                  <a:srgbClr val="00FFFF"/>
                </a:highlight>
                <a:latin typeface="Calibri" panose="020F0502020204030204" pitchFamily="34" charset="0"/>
                <a:ea typeface="Calibri" panose="020F0502020204030204" pitchFamily="34" charset="0"/>
                <a:cs typeface="Arial" panose="020B0604020202020204" pitchFamily="34" charset="0"/>
              </a:rPr>
              <a:t>- `</a:t>
            </a:r>
            <a:r>
              <a:rPr lang="en-US" b="1" kern="100" dirty="0" err="1">
                <a:highlight>
                  <a:srgbClr val="00FFFF"/>
                </a:highlight>
                <a:latin typeface="Calibri" panose="020F0502020204030204" pitchFamily="34" charset="0"/>
                <a:ea typeface="Calibri" panose="020F0502020204030204" pitchFamily="34" charset="0"/>
                <a:cs typeface="Arial" panose="020B0604020202020204" pitchFamily="34" charset="0"/>
              </a:rPr>
              <a:t>StreamingServices</a:t>
            </a:r>
            <a:r>
              <a:rPr lang="en-US" b="1" kern="100" dirty="0">
                <a:highlight>
                  <a:srgbClr val="00FFFF"/>
                </a:highligh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sum of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streamingtv_Yes</a:t>
            </a:r>
            <a:r>
              <a:rPr lang="en-US" sz="1800" kern="100" dirty="0">
                <a:effectLst/>
                <a:latin typeface="Calibri" panose="020F0502020204030204" pitchFamily="34" charset="0"/>
                <a:ea typeface="Calibri" panose="020F0502020204030204" pitchFamily="34" charset="0"/>
                <a:cs typeface="Arial" panose="020B0604020202020204" pitchFamily="34" charset="0"/>
              </a:rPr>
              <a:t>`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streamingmovies_Yes</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buFont typeface="Wingdings" panose="05000000000000000000" pitchFamily="2" charset="2"/>
              <a:buChar char="v"/>
            </a:pPr>
            <a:r>
              <a:rPr lang="he-IL" sz="1800" kern="100" dirty="0">
                <a:effectLst/>
                <a:latin typeface="Calibri" panose="020F0502020204030204" pitchFamily="34" charset="0"/>
                <a:ea typeface="Calibri" panose="020F0502020204030204" pitchFamily="34" charset="0"/>
                <a:cs typeface="Arial" panose="020B0604020202020204" pitchFamily="34" charset="0"/>
              </a:rPr>
              <a:t>  </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Dropped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streamingtv_Yes</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and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streamingmovies_Yes</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lvl="0" indent="0" rtl="0">
              <a:lnSpc>
                <a:spcPct val="107000"/>
              </a:lnSpc>
              <a:spcAft>
                <a:spcPts val="800"/>
              </a:spcAft>
              <a:buNone/>
            </a:pPr>
            <a:r>
              <a:rPr lang="en-US" b="1" kern="100" dirty="0">
                <a:highlight>
                  <a:srgbClr val="00FF00"/>
                </a:highlight>
                <a:latin typeface="Calibri" panose="020F0502020204030204" pitchFamily="34" charset="0"/>
                <a:ea typeface="Calibri" panose="020F0502020204030204" pitchFamily="34" charset="0"/>
                <a:cs typeface="Arial" panose="020B0604020202020204" pitchFamily="34" charset="0"/>
              </a:rPr>
              <a:t>3. </a:t>
            </a:r>
            <a:r>
              <a:rPr lang="en-US" b="1" kern="100" dirty="0" err="1">
                <a:highlight>
                  <a:srgbClr val="00FFFF"/>
                </a:highlight>
                <a:latin typeface="Calibri" panose="020F0502020204030204" pitchFamily="34" charset="0"/>
                <a:ea typeface="Calibri" panose="020F0502020204030204" pitchFamily="34" charset="0"/>
                <a:cs typeface="Arial" panose="020B0604020202020204" pitchFamily="34" charset="0"/>
              </a:rPr>
              <a:t>PaymentMethod_automatic</a:t>
            </a:r>
            <a:r>
              <a:rPr lang="en-US" b="1" kern="100" dirty="0">
                <a:highlight>
                  <a:srgbClr val="00FFFF"/>
                </a:highligh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sum of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paymentmethod_Bank</a:t>
            </a:r>
            <a:r>
              <a:rPr lang="en-US" sz="1800" kern="100" dirty="0">
                <a:effectLst/>
                <a:latin typeface="Calibri" panose="020F0502020204030204" pitchFamily="34" charset="0"/>
                <a:ea typeface="Calibri" panose="020F0502020204030204" pitchFamily="34" charset="0"/>
                <a:cs typeface="Arial" panose="020B0604020202020204" pitchFamily="34" charset="0"/>
              </a:rPr>
              <a:t> transfer (automatic)`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paymentmethod_Credit</a:t>
            </a:r>
            <a:r>
              <a:rPr lang="en-US" sz="1800" kern="100" dirty="0">
                <a:effectLst/>
                <a:latin typeface="Calibri" panose="020F0502020204030204" pitchFamily="34" charset="0"/>
                <a:ea typeface="Calibri" panose="020F0502020204030204" pitchFamily="34" charset="0"/>
                <a:cs typeface="Arial" panose="020B0604020202020204" pitchFamily="34" charset="0"/>
              </a:rPr>
              <a:t> card (automatic)</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kern="100" dirty="0">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Symbol" panose="05050102010706020507" pitchFamily="18" charset="2"/>
              <a:buChar char=""/>
            </a:pPr>
            <a:r>
              <a:rPr lang="en-US" sz="1800" kern="100" dirty="0">
                <a:latin typeface="Calibri" panose="020F0502020204030204" pitchFamily="34" charset="0"/>
                <a:ea typeface="Calibri" panose="020F0502020204030204" pitchFamily="34" charset="0"/>
                <a:cs typeface="Arial" panose="020B0604020202020204" pitchFamily="34" charset="0"/>
              </a:rPr>
              <a:t>Grouped payment methods into `Automatic` vs. `Not Automatic`. The correlation matrix shows a perfect negative correlation (-1.00000) between `</a:t>
            </a:r>
            <a:r>
              <a:rPr lang="en-US" sz="1800" kern="100" dirty="0" err="1">
                <a:latin typeface="Calibri" panose="020F0502020204030204" pitchFamily="34" charset="0"/>
                <a:ea typeface="Calibri" panose="020F0502020204030204" pitchFamily="34" charset="0"/>
                <a:cs typeface="Arial" panose="020B0604020202020204" pitchFamily="34" charset="0"/>
              </a:rPr>
              <a:t>PaymentMethod_automatic</a:t>
            </a:r>
            <a:r>
              <a:rPr lang="en-US" sz="1800" kern="100" dirty="0">
                <a:latin typeface="Calibri" panose="020F0502020204030204" pitchFamily="34" charset="0"/>
                <a:ea typeface="Calibri" panose="020F0502020204030204" pitchFamily="34" charset="0"/>
                <a:cs typeface="Arial" panose="020B0604020202020204" pitchFamily="34" charset="0"/>
              </a:rPr>
              <a:t>` and `</a:t>
            </a:r>
            <a:r>
              <a:rPr lang="en-US" sz="1800" kern="100" dirty="0" err="1">
                <a:latin typeface="Calibri" panose="020F0502020204030204" pitchFamily="34" charset="0"/>
                <a:ea typeface="Calibri" panose="020F0502020204030204" pitchFamily="34" charset="0"/>
                <a:cs typeface="Arial" panose="020B0604020202020204" pitchFamily="34" charset="0"/>
              </a:rPr>
              <a:t>PaymentMethod_Not_automatic</a:t>
            </a:r>
            <a:r>
              <a:rPr lang="en-US" sz="1800" kern="100" dirty="0">
                <a:latin typeface="Calibri" panose="020F0502020204030204" pitchFamily="34" charset="0"/>
                <a:ea typeface="Calibri" panose="020F0502020204030204" pitchFamily="34" charset="0"/>
                <a:cs typeface="Arial" panose="020B0604020202020204" pitchFamily="34" charset="0"/>
              </a:rPr>
              <a:t>`. This is expected because these two features are likely inversely related; when one is true, the other is false, and they effectively represent the same information in opposite forms. Thus, we dropped </a:t>
            </a:r>
            <a:r>
              <a:rPr lang="en-US"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PaymentMethod_Not_automatic</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a:t>
            </a:r>
            <a:r>
              <a:rPr lang="en-US" sz="1800" kern="100" dirty="0">
                <a:latin typeface="Calibri" panose="020F0502020204030204" pitchFamily="34" charset="0"/>
                <a:ea typeface="Calibri" panose="020F0502020204030204" pitchFamily="34" charset="0"/>
                <a:cs typeface="Arial" panose="020B0604020202020204" pitchFamily="34" charset="0"/>
              </a:rPr>
              <a:t>which included `</a:t>
            </a:r>
            <a:r>
              <a:rPr lang="en-US" sz="1800" kern="100" dirty="0" err="1">
                <a:latin typeface="Calibri" panose="020F0502020204030204" pitchFamily="34" charset="0"/>
                <a:ea typeface="Calibri" panose="020F0502020204030204" pitchFamily="34" charset="0"/>
                <a:cs typeface="Arial" panose="020B0604020202020204" pitchFamily="34" charset="0"/>
              </a:rPr>
              <a:t>paymentmethod_Electronic</a:t>
            </a:r>
            <a:r>
              <a:rPr lang="en-US" sz="1800" kern="100" dirty="0">
                <a:latin typeface="Calibri" panose="020F0502020204030204" pitchFamily="34" charset="0"/>
                <a:ea typeface="Calibri" panose="020F0502020204030204" pitchFamily="34" charset="0"/>
                <a:cs typeface="Arial" panose="020B0604020202020204" pitchFamily="34" charset="0"/>
              </a:rPr>
              <a:t> check` and `</a:t>
            </a:r>
            <a:r>
              <a:rPr lang="en-US" sz="1800" kern="100" dirty="0" err="1">
                <a:latin typeface="Calibri" panose="020F0502020204030204" pitchFamily="34" charset="0"/>
                <a:ea typeface="Calibri" panose="020F0502020204030204" pitchFamily="34" charset="0"/>
                <a:cs typeface="Arial" panose="020B0604020202020204" pitchFamily="34" charset="0"/>
              </a:rPr>
              <a:t>paymentmethod_Mailed</a:t>
            </a:r>
            <a:r>
              <a:rPr lang="en-US" sz="1800" kern="100" dirty="0">
                <a:latin typeface="Calibri" panose="020F0502020204030204" pitchFamily="34" charset="0"/>
                <a:ea typeface="Calibri" panose="020F0502020204030204" pitchFamily="34" charset="0"/>
                <a:cs typeface="Arial" panose="020B0604020202020204" pitchFamily="34" charset="0"/>
              </a:rPr>
              <a:t> check</a:t>
            </a:r>
            <a:r>
              <a:rPr lang="he-IL"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2233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373924" y="399667"/>
            <a:ext cx="9126976" cy="780740"/>
          </a:xfrm>
        </p:spPr>
        <p:txBody>
          <a:bodyPr vert="horz" lIns="91440" tIns="45720" rIns="91440" bIns="45720" rtlCol="0" anchor="t">
            <a:normAutofit fontScale="90000"/>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DATA ENGINEERING - Adding New Features</a:t>
            </a:r>
            <a:r>
              <a:rPr lang="he-IL"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b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635370" y="1046285"/>
            <a:ext cx="10672744" cy="5706207"/>
          </a:xfrm>
        </p:spPr>
        <p:txBody>
          <a:bodyPr>
            <a:noAutofit/>
          </a:bodyPr>
          <a:lstStyle/>
          <a:p>
            <a:pPr lvl="1">
              <a:lnSpc>
                <a:spcPct val="107000"/>
              </a:lnSpc>
              <a:spcAft>
                <a:spcPts val="800"/>
              </a:spcAft>
              <a:buFont typeface="Wingdings" panose="05000000000000000000" pitchFamily="2" charset="2"/>
              <a:buChar char="v"/>
            </a:pP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Dropped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paymentmethod_Bank</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transfer (automatic)`,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paymentmethod_Credit</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card (automatic)`,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paymentmethod_Electronic</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check`, `</a:t>
            </a:r>
            <a:r>
              <a:rPr lang="en-US" b="1" kern="100" dirty="0" err="1">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paymentmethod_Mailed</a:t>
            </a:r>
            <a:r>
              <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 check</a:t>
            </a:r>
            <a:r>
              <a:rPr lang="he-IL"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rPr>
              <a:t>`</a:t>
            </a:r>
            <a:endParaRPr lang="en-US" b="1" kern="100" dirty="0">
              <a:solidFill>
                <a:schemeClr val="accent5">
                  <a:lumMod val="75000"/>
                </a:schemeClr>
              </a:solidFill>
              <a:latin typeface="Arial" panose="020B0604020202020204" pitchFamily="34" charset="0"/>
              <a:ea typeface="Calibri" panose="020F0502020204030204" pitchFamily="34" charset="0"/>
              <a:cs typeface="Arial" panose="020B0604020202020204" pitchFamily="34" charset="0"/>
            </a:endParaRPr>
          </a:p>
          <a:p>
            <a:pPr marL="0" lvl="0" indent="0" rtl="0">
              <a:lnSpc>
                <a:spcPct val="107000"/>
              </a:lnSpc>
              <a:spcAft>
                <a:spcPts val="800"/>
              </a:spcAft>
              <a:buNone/>
            </a:pPr>
            <a:r>
              <a:rPr lang="en-US" b="1" kern="100" dirty="0">
                <a:highlight>
                  <a:srgbClr val="00FF00"/>
                </a:highlight>
                <a:latin typeface="Calibri" panose="020F0502020204030204" pitchFamily="34" charset="0"/>
                <a:ea typeface="Calibri" panose="020F0502020204030204" pitchFamily="34" charset="0"/>
                <a:cs typeface="Arial" panose="020B0604020202020204" pitchFamily="34" charset="0"/>
              </a:rPr>
              <a:t>4. </a:t>
            </a:r>
            <a:r>
              <a:rPr lang="en-US" b="1" kern="100" dirty="0">
                <a:highlight>
                  <a:srgbClr val="00FFFF"/>
                </a:highlight>
                <a:latin typeface="Calibri" panose="020F0502020204030204" pitchFamily="34" charset="0"/>
                <a:ea typeface="Calibri" panose="020F0502020204030204" pitchFamily="34" charset="0"/>
                <a:cs typeface="Arial" panose="020B0604020202020204" pitchFamily="34" charset="0"/>
              </a:rPr>
              <a:t>Additional Services </a:t>
            </a:r>
            <a:r>
              <a:rPr lang="en-US" sz="1800" kern="100" dirty="0">
                <a:effectLst/>
                <a:latin typeface="Calibri" panose="020F0502020204030204" pitchFamily="34" charset="0"/>
                <a:ea typeface="Calibri" panose="020F0502020204030204" pitchFamily="34" charset="0"/>
                <a:cs typeface="Arial" panose="020B0604020202020204" pitchFamily="34" charset="0"/>
              </a:rPr>
              <a:t>(only for customers with internet service)</a:t>
            </a:r>
          </a:p>
          <a:p>
            <a:pPr lvl="1" indent="-342900">
              <a:lnSpc>
                <a:spcPct val="107000"/>
              </a:lnSpc>
              <a:spcAft>
                <a:spcPts val="800"/>
              </a:spcAft>
              <a:buFont typeface="Symbol" panose="05050102010706020507" pitchFamily="18" charset="2"/>
              <a:buChar char=""/>
            </a:pPr>
            <a:r>
              <a:rPr lang="he-IL"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a:latin typeface="Calibri" panose="020F0502020204030204" pitchFamily="34" charset="0"/>
                <a:ea typeface="Calibri" panose="020F0502020204030204" pitchFamily="34" charset="0"/>
                <a:cs typeface="Arial" panose="020B0604020202020204" pitchFamily="34" charset="0"/>
              </a:rPr>
              <a:t>Sum of `</a:t>
            </a:r>
            <a:r>
              <a:rPr lang="en-US" sz="1800" kern="100" dirty="0" err="1">
                <a:latin typeface="Calibri" panose="020F0502020204030204" pitchFamily="34" charset="0"/>
                <a:ea typeface="Calibri" panose="020F0502020204030204" pitchFamily="34" charset="0"/>
                <a:cs typeface="Arial" panose="020B0604020202020204" pitchFamily="34" charset="0"/>
              </a:rPr>
              <a:t>onlinesecurity_No</a:t>
            </a:r>
            <a:r>
              <a:rPr lang="en-US"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err="1">
                <a:latin typeface="Calibri" panose="020F0502020204030204" pitchFamily="34" charset="0"/>
                <a:ea typeface="Calibri" panose="020F0502020204030204" pitchFamily="34" charset="0"/>
                <a:cs typeface="Arial" panose="020B0604020202020204" pitchFamily="34" charset="0"/>
              </a:rPr>
              <a:t>onlinebackup_No</a:t>
            </a:r>
            <a:r>
              <a:rPr lang="en-US"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err="1">
                <a:latin typeface="Calibri" panose="020F0502020204030204" pitchFamily="34" charset="0"/>
                <a:ea typeface="Calibri" panose="020F0502020204030204" pitchFamily="34" charset="0"/>
                <a:cs typeface="Arial" panose="020B0604020202020204" pitchFamily="34" charset="0"/>
              </a:rPr>
              <a:t>deviceprotection_No</a:t>
            </a:r>
            <a:r>
              <a:rPr lang="en-US"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err="1">
                <a:latin typeface="Calibri" panose="020F0502020204030204" pitchFamily="34" charset="0"/>
                <a:ea typeface="Calibri" panose="020F0502020204030204" pitchFamily="34" charset="0"/>
                <a:cs typeface="Arial" panose="020B0604020202020204" pitchFamily="34" charset="0"/>
              </a:rPr>
              <a:t>multiplelines</a:t>
            </a:r>
            <a:r>
              <a:rPr lang="en-US"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err="1">
                <a:latin typeface="Calibri" panose="020F0502020204030204" pitchFamily="34" charset="0"/>
                <a:ea typeface="Calibri" panose="020F0502020204030204" pitchFamily="34" charset="0"/>
                <a:cs typeface="Arial" panose="020B0604020202020204" pitchFamily="34" charset="0"/>
              </a:rPr>
              <a:t>techsupport</a:t>
            </a:r>
            <a:r>
              <a:rPr lang="en-US" sz="1800" kern="100" dirty="0">
                <a:latin typeface="Calibri" panose="020F0502020204030204" pitchFamily="34" charset="0"/>
                <a:ea typeface="Calibri" panose="020F0502020204030204" pitchFamily="34" charset="0"/>
                <a:cs typeface="Arial" panose="020B0604020202020204" pitchFamily="34" charset="0"/>
              </a:rPr>
              <a:t>`, `</a:t>
            </a:r>
            <a:r>
              <a:rPr lang="en-US" sz="1800" kern="100" dirty="0" err="1">
                <a:latin typeface="Calibri" panose="020F0502020204030204" pitchFamily="34" charset="0"/>
                <a:ea typeface="Calibri" panose="020F0502020204030204" pitchFamily="34" charset="0"/>
                <a:cs typeface="Arial" panose="020B0604020202020204" pitchFamily="34" charset="0"/>
              </a:rPr>
              <a:t>StreamingServices</a:t>
            </a:r>
            <a:r>
              <a:rPr lang="he-IL" sz="1800" kern="100" dirty="0">
                <a:latin typeface="Calibri" panose="020F0502020204030204" pitchFamily="34" charset="0"/>
                <a:ea typeface="Calibri" panose="020F0502020204030204" pitchFamily="34" charset="0"/>
                <a:cs typeface="Arial" panose="020B0604020202020204" pitchFamily="34" charset="0"/>
              </a:rPr>
              <a:t>`</a:t>
            </a:r>
            <a:endParaRPr lang="en-US" sz="1800" kern="1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2000" b="1" kern="100" dirty="0">
                <a:effectLst/>
                <a:latin typeface="Calibri" panose="020F0502020204030204" pitchFamily="34" charset="0"/>
                <a:ea typeface="Calibri" panose="020F0502020204030204" pitchFamily="34" charset="0"/>
                <a:cs typeface="Arial" panose="020B0604020202020204" pitchFamily="34" charset="0"/>
              </a:rPr>
              <a:t>We removed 27 columns with high correlations and redundancy and added 4 new features to enhance the model's predictive accuracy</a:t>
            </a:r>
            <a:r>
              <a:rPr lang="he-IL" sz="2000" b="1"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p>
          <a:p>
            <a:pPr marL="0" indent="0" algn="ctr">
              <a:lnSpc>
                <a:spcPct val="107000"/>
              </a:lnSpc>
              <a:spcAft>
                <a:spcPts val="800"/>
              </a:spcAft>
              <a:buNone/>
            </a:pPr>
            <a:r>
              <a:rPr lang="en-US" sz="3200" b="1" u="sng" dirty="0">
                <a:solidFill>
                  <a:srgbClr val="FF0000"/>
                </a:solidFill>
                <a:latin typeface="Calibri" panose="020F0502020204030204" pitchFamily="34" charset="0"/>
                <a:ea typeface="Calibri" panose="020F0502020204030204" pitchFamily="34" charset="0"/>
                <a:cs typeface="Calibri" panose="020F0502020204030204" pitchFamily="34" charset="0"/>
              </a:rPr>
              <a:t>Addressing Missing Values</a:t>
            </a:r>
            <a:r>
              <a:rPr lang="he-IL" sz="3200" b="1" u="sng" dirty="0">
                <a:solidFill>
                  <a:srgbClr val="FF0000"/>
                </a:solidFill>
                <a:latin typeface="Calibri" panose="020F0502020204030204" pitchFamily="34" charset="0"/>
                <a:ea typeface="Calibri" panose="020F0502020204030204" pitchFamily="34" charset="0"/>
                <a:cs typeface="Calibri" panose="020F0502020204030204" pitchFamily="34" charset="0"/>
              </a:rPr>
              <a:t>:</a:t>
            </a:r>
            <a:endParaRPr lang="en-US" sz="3200" kern="100" dirty="0">
              <a:solidFill>
                <a:schemeClr val="tx1"/>
              </a:solidFill>
              <a:latin typeface="Arial" panose="020B0604020202020204" pitchFamily="34" charset="0"/>
              <a:ea typeface="Calibri" panose="020F0502020204030204" pitchFamily="34" charset="0"/>
              <a:cs typeface="Arial" panose="020B0604020202020204" pitchFamily="34" charset="0"/>
            </a:endParaRPr>
          </a:p>
          <a:p>
            <a:pPr algn="l" rtl="0">
              <a:lnSpc>
                <a:spcPct val="107000"/>
              </a:lnSpc>
              <a:spcAft>
                <a:spcPts val="800"/>
              </a:spcAft>
              <a:buFont typeface="Wingdings" panose="05000000000000000000" pitchFamily="2" charset="2"/>
              <a:buChar char="v"/>
            </a:pPr>
            <a:r>
              <a:rPr lang="en-US" kern="100" dirty="0">
                <a:effectLst/>
                <a:latin typeface="Calibri" panose="020F0502020204030204" pitchFamily="34" charset="0"/>
                <a:ea typeface="Calibri" panose="020F0502020204030204" pitchFamily="34" charset="0"/>
                <a:cs typeface="Arial" panose="020B0604020202020204" pitchFamily="34" charset="0"/>
              </a:rPr>
              <a:t>We addressed missing values primarily occurring among customers with a tenure of 0 and churn status of 0 by imputing these values with the product of monthly charges and tenure. This approach ensures data consistency and accuracy for subsequent analyses and modeling tasks</a:t>
            </a:r>
            <a:r>
              <a:rPr lang="he-IL" kern="100" dirty="0">
                <a:effectLst/>
                <a:latin typeface="Calibri" panose="020F0502020204030204" pitchFamily="34" charset="0"/>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buFont typeface="Wingdings" panose="05000000000000000000" pitchFamily="2" charset="2"/>
              <a:buChar char="v"/>
            </a:pPr>
            <a:r>
              <a:rPr lang="en-US" kern="100" dirty="0">
                <a:effectLst/>
                <a:latin typeface="Calibri" panose="020F0502020204030204" pitchFamily="34" charset="0"/>
                <a:ea typeface="Calibri" panose="020F0502020204030204" pitchFamily="34" charset="0"/>
                <a:cs typeface="Arial" panose="020B0604020202020204" pitchFamily="34" charset="0"/>
              </a:rPr>
              <a:t>After this process of addressing missing values and adjusting the features, we have 23 columns remaining in the dataset</a:t>
            </a:r>
            <a:r>
              <a:rPr lang="he-IL" kern="100" dirty="0">
                <a:effectLst/>
                <a:latin typeface="Calibri" panose="020F0502020204030204" pitchFamily="34" charset="0"/>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dirty="0">
              <a:solidFill>
                <a:schemeClr val="tx1"/>
              </a:solidFill>
              <a:latin typeface="Calibri" panose="020F0502020204030204" pitchFamily="34" charset="0"/>
              <a:cs typeface="Calibri" panose="020F0502020204030204" pitchFamily="34" charset="0"/>
            </a:endParaRPr>
          </a:p>
          <a:p>
            <a:pPr marL="0" indent="0">
              <a:lnSpc>
                <a:spcPct val="107000"/>
              </a:lnSpc>
              <a:spcAft>
                <a:spcPts val="800"/>
              </a:spcAft>
              <a:buNone/>
            </a:pPr>
            <a:endParaRPr lang="en-US" dirty="0">
              <a:solidFill>
                <a:schemeClr val="tx1"/>
              </a:solidFill>
              <a:latin typeface="Calibri" panose="020F0502020204030204" pitchFamily="34" charset="0"/>
              <a:cs typeface="Calibri" panose="020F0502020204030204" pitchFamily="34" charset="0"/>
            </a:endParaRPr>
          </a:p>
          <a:p>
            <a:pPr marL="0" indent="0">
              <a:lnSpc>
                <a:spcPct val="107000"/>
              </a:lnSpc>
              <a:spcAft>
                <a:spcPts val="800"/>
              </a:spcAft>
              <a:buNone/>
            </a:pP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US" sz="1800" b="1" dirty="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7600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Explanations:</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740126" y="1240048"/>
            <a:ext cx="9135485" cy="4580312"/>
          </a:xfrm>
        </p:spPr>
        <p:txBody>
          <a:bodyPr>
            <a:noAutofit/>
          </a:bodyPr>
          <a:lstStyle/>
          <a:p>
            <a:pPr algn="just">
              <a:lnSpc>
                <a:spcPct val="107000"/>
              </a:lnSpc>
              <a:spcAft>
                <a:spcPts val="800"/>
              </a:spcAft>
              <a:buFont typeface="Wingdings" panose="05000000000000000000" pitchFamily="2" charset="2"/>
              <a:buChar char="v"/>
            </a:pPr>
            <a:r>
              <a:rPr lang="en-US" b="1" dirty="0">
                <a:solidFill>
                  <a:schemeClr val="bg2">
                    <a:lumMod val="25000"/>
                  </a:schemeClr>
                </a:solidFill>
                <a:latin typeface="Calibri" panose="020F0502020204030204" pitchFamily="34" charset="0"/>
                <a:cs typeface="Calibri" panose="020F0502020204030204" pitchFamily="34" charset="0"/>
              </a:rPr>
              <a:t>Online Security and Tech Support</a:t>
            </a:r>
            <a:r>
              <a:rPr lang="en-US" dirty="0">
                <a:solidFill>
                  <a:schemeClr val="bg2">
                    <a:lumMod val="25000"/>
                  </a:schemeClr>
                </a:solidFill>
                <a:latin typeface="Calibri" panose="020F0502020204030204" pitchFamily="34" charset="0"/>
                <a:cs typeface="Calibri" panose="020F0502020204030204" pitchFamily="34" charset="0"/>
              </a:rPr>
              <a:t>:</a:t>
            </a:r>
          </a:p>
          <a:p>
            <a:pPr marL="0" indent="0" algn="just">
              <a:lnSpc>
                <a:spcPct val="107000"/>
              </a:lnSpc>
              <a:spcAft>
                <a:spcPts val="800"/>
              </a:spcAft>
              <a:buNone/>
            </a:pPr>
            <a:r>
              <a:rPr lang="en-US" dirty="0">
                <a:solidFill>
                  <a:schemeClr val="bg2">
                    <a:lumMod val="25000"/>
                  </a:schemeClr>
                </a:solidFill>
                <a:latin typeface="Calibri" panose="020F0502020204030204" pitchFamily="34" charset="0"/>
                <a:cs typeface="Calibri" panose="020F0502020204030204" pitchFamily="34" charset="0"/>
              </a:rPr>
              <a:t>Lack of online security (0.343) and lack of tech support (0.337) are both positively correlated with churn. This suggests that customers without these services are more likely to leave.</a:t>
            </a:r>
          </a:p>
          <a:p>
            <a:pPr algn="just">
              <a:lnSpc>
                <a:spcPct val="107000"/>
              </a:lnSpc>
              <a:spcAft>
                <a:spcPts val="800"/>
              </a:spcAft>
              <a:buFont typeface="Wingdings" panose="05000000000000000000" pitchFamily="2" charset="2"/>
              <a:buChar char="v"/>
            </a:pPr>
            <a:r>
              <a:rPr lang="en-US" b="1" dirty="0">
                <a:solidFill>
                  <a:schemeClr val="bg2">
                    <a:lumMod val="25000"/>
                  </a:schemeClr>
                </a:solidFill>
                <a:latin typeface="Calibri" panose="020F0502020204030204" pitchFamily="34" charset="0"/>
                <a:cs typeface="Calibri" panose="020F0502020204030204" pitchFamily="34" charset="0"/>
              </a:rPr>
              <a:t>Payment Method:</a:t>
            </a:r>
          </a:p>
          <a:p>
            <a:pPr marL="0" indent="0" algn="just">
              <a:lnSpc>
                <a:spcPct val="107000"/>
              </a:lnSpc>
              <a:spcAft>
                <a:spcPts val="800"/>
              </a:spcAft>
              <a:buNone/>
            </a:pPr>
            <a:r>
              <a:rPr lang="en-US" dirty="0">
                <a:solidFill>
                  <a:schemeClr val="bg2">
                    <a:lumMod val="25000"/>
                  </a:schemeClr>
                </a:solidFill>
                <a:latin typeface="Calibri" panose="020F0502020204030204" pitchFamily="34" charset="0"/>
                <a:cs typeface="Calibri" panose="020F0502020204030204" pitchFamily="34" charset="0"/>
              </a:rPr>
              <a:t>Electronic check payment method has a positive correlation with churn (0.302), indicating that customers who use this payment method are more likely to churn compared to those using automatic payment methods like bank transfer or credit card.</a:t>
            </a:r>
          </a:p>
          <a:p>
            <a:pPr algn="just">
              <a:lnSpc>
                <a:spcPct val="107000"/>
              </a:lnSpc>
              <a:spcAft>
                <a:spcPts val="800"/>
              </a:spcAft>
              <a:buFont typeface="Wingdings" panose="05000000000000000000" pitchFamily="2" charset="2"/>
              <a:buChar char="v"/>
            </a:pPr>
            <a:r>
              <a:rPr lang="en-US" b="1" dirty="0">
                <a:solidFill>
                  <a:schemeClr val="bg2">
                    <a:lumMod val="25000"/>
                  </a:schemeClr>
                </a:solidFill>
                <a:latin typeface="Calibri" panose="020F0502020204030204" pitchFamily="34" charset="0"/>
                <a:cs typeface="Calibri" panose="020F0502020204030204" pitchFamily="34" charset="0"/>
              </a:rPr>
              <a:t>Online backup &amp; device protection:</a:t>
            </a:r>
          </a:p>
          <a:p>
            <a:pPr marL="0" indent="0" algn="just">
              <a:lnSpc>
                <a:spcPct val="107000"/>
              </a:lnSpc>
              <a:spcAft>
                <a:spcPts val="800"/>
              </a:spcAft>
              <a:buNone/>
            </a:pPr>
            <a:r>
              <a:rPr lang="en-US" dirty="0">
                <a:solidFill>
                  <a:schemeClr val="bg2">
                    <a:lumMod val="25000"/>
                  </a:schemeClr>
                </a:solidFill>
                <a:latin typeface="Calibri" panose="020F0502020204030204" pitchFamily="34" charset="0"/>
                <a:cs typeface="Calibri" panose="020F0502020204030204" pitchFamily="34" charset="0"/>
              </a:rPr>
              <a:t>Lack of online backup (0.268) and lack of device protection (0.252) are also positively correlated with churn, suggesting the importance of these additional services in customer retention.</a:t>
            </a:r>
          </a:p>
          <a:p>
            <a:pPr marL="0" indent="0" algn="just">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8385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2589212" y="1180408"/>
            <a:ext cx="9135485" cy="5277926"/>
          </a:xfrm>
        </p:spPr>
        <p:txBody>
          <a:bodyPr>
            <a:noAutofit/>
          </a:bodyPr>
          <a:lstStyle/>
          <a:p>
            <a:pPr algn="just">
              <a:lnSpc>
                <a:spcPct val="107000"/>
              </a:lnSpc>
              <a:spcAft>
                <a:spcPts val="800"/>
              </a:spcAft>
              <a:buFont typeface="Wingdings" panose="05000000000000000000" pitchFamily="2" charset="2"/>
              <a:buChar char="v"/>
            </a:pPr>
            <a:r>
              <a:rPr lang="en-US" b="1" dirty="0">
                <a:solidFill>
                  <a:schemeClr val="bg2">
                    <a:lumMod val="25000"/>
                  </a:schemeClr>
                </a:solidFill>
                <a:latin typeface="Calibri" panose="020F0502020204030204" pitchFamily="34" charset="0"/>
                <a:cs typeface="Calibri" panose="020F0502020204030204" pitchFamily="34" charset="0"/>
              </a:rPr>
              <a:t>Monthly and Total Charges:</a:t>
            </a:r>
          </a:p>
          <a:p>
            <a:pPr marL="0" indent="0" algn="just">
              <a:lnSpc>
                <a:spcPct val="107000"/>
              </a:lnSpc>
              <a:spcAft>
                <a:spcPts val="800"/>
              </a:spcAft>
              <a:buNone/>
            </a:pPr>
            <a:r>
              <a:rPr lang="en-US" dirty="0">
                <a:solidFill>
                  <a:schemeClr val="bg2">
                    <a:lumMod val="25000"/>
                  </a:schemeClr>
                </a:solidFill>
                <a:latin typeface="Calibri" panose="020F0502020204030204" pitchFamily="34" charset="0"/>
                <a:cs typeface="Calibri" panose="020F0502020204030204" pitchFamily="34" charset="0"/>
              </a:rPr>
              <a:t>Monthly charges (0.193) and total charges (0.198) have a positive but smaller correlation with churn, indicating that higher charges may contribute to churn but are not the primary factors.</a:t>
            </a:r>
          </a:p>
          <a:p>
            <a:pPr algn="just">
              <a:lnSpc>
                <a:spcPct val="107000"/>
              </a:lnSpc>
              <a:spcAft>
                <a:spcPts val="800"/>
              </a:spcAft>
              <a:buFont typeface="Wingdings" panose="05000000000000000000" pitchFamily="2" charset="2"/>
              <a:buChar char="v"/>
            </a:pPr>
            <a:r>
              <a:rPr lang="en-US" b="1" dirty="0">
                <a:solidFill>
                  <a:schemeClr val="bg2">
                    <a:lumMod val="25000"/>
                  </a:schemeClr>
                </a:solidFill>
                <a:latin typeface="Calibri" panose="020F0502020204030204" pitchFamily="34" charset="0"/>
                <a:cs typeface="Calibri" panose="020F0502020204030204" pitchFamily="34" charset="0"/>
              </a:rPr>
              <a:t>Demographics</a:t>
            </a:r>
          </a:p>
          <a:p>
            <a:pPr marL="0" indent="0">
              <a:lnSpc>
                <a:spcPct val="107000"/>
              </a:lnSpc>
              <a:spcAft>
                <a:spcPts val="80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Senior citizen status has a smaller positive correlation (0.151) with churn, indicating that senior citizens are slightly more likely to churn.</a:t>
            </a:r>
          </a:p>
          <a:p>
            <a:pPr marL="0" indent="0">
              <a:lnSpc>
                <a:spcPct val="107000"/>
              </a:lnSpc>
              <a:spcAft>
                <a:spcPts val="80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	Dependents &amp; partner status have smaller correlations, suggesting that while these factors do influence churn, they are not the strongest predictors.</a:t>
            </a:r>
          </a:p>
          <a:p>
            <a:pPr marL="0" indent="0">
              <a:lnSpc>
                <a:spcPct val="107000"/>
              </a:lnSpc>
              <a:spcAft>
                <a:spcPts val="80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	Gender, phone service, and multiple lines have very low correlations with churn, indicating they have little to no impact on whether a customer will churn.</a:t>
            </a:r>
          </a:p>
          <a:p>
            <a:pPr marL="0" indent="0">
              <a:lnSpc>
                <a:spcPct val="107000"/>
              </a:lnSpc>
              <a:spcAft>
                <a:spcPts val="800"/>
              </a:spcAft>
              <a:buNone/>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a:p>
            <a:pPr marL="0" indent="0" algn="just">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p:txBody>
      </p:sp>
      <p:sp>
        <p:nvSpPr>
          <p:cNvPr id="6" name="Заголовок 1">
            <a:extLst>
              <a:ext uri="{FF2B5EF4-FFF2-40B4-BE49-F238E27FC236}">
                <a16:creationId xmlns:a16="http://schemas.microsoft.com/office/drawing/2014/main" id="{C4FA58CC-9EA3-792B-CAB0-1A738EE4F8A1}"/>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Explanations:</a:t>
            </a:r>
          </a:p>
        </p:txBody>
      </p:sp>
    </p:spTree>
    <p:extLst>
      <p:ext uri="{BB962C8B-B14F-4D97-AF65-F5344CB8AC3E}">
        <p14:creationId xmlns:p14="http://schemas.microsoft.com/office/powerpoint/2010/main" val="2849863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ML ALGORITHMS</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465944" y="1180407"/>
            <a:ext cx="10341428" cy="5419897"/>
          </a:xfrm>
        </p:spPr>
        <p:txBody>
          <a:bodyPr>
            <a:noAutofit/>
          </a:bodyPr>
          <a:lstStyle/>
          <a:p>
            <a:pPr algn="l" rtl="0">
              <a:lnSpc>
                <a:spcPct val="107000"/>
              </a:lnSpc>
              <a:spcAft>
                <a:spcPts val="800"/>
              </a:spcAft>
              <a:buFont typeface="Wingdings" panose="05000000000000000000" pitchFamily="2" charset="2"/>
              <a:buChar char="ü"/>
            </a:pPr>
            <a:r>
              <a:rPr lang="en-US" sz="1800" kern="100" dirty="0">
                <a:effectLst/>
                <a:latin typeface="Arial" panose="020B0604020202020204" pitchFamily="34" charset="0"/>
                <a:ea typeface="Calibri" panose="020F0502020204030204" pitchFamily="34" charset="0"/>
                <a:cs typeface="Arial" panose="020B0604020202020204" pitchFamily="34" charset="0"/>
              </a:rPr>
              <a:t>We explore the performance of three machine learning algorithms for predicting customer churn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buFont typeface="Wingdings" panose="05000000000000000000" pitchFamily="2" charset="2"/>
              <a:buChar char="ü"/>
            </a:pPr>
            <a:r>
              <a:rPr lang="en-US" sz="1800" kern="100" dirty="0">
                <a:effectLst/>
                <a:latin typeface="Arial" panose="020B0604020202020204" pitchFamily="34" charset="0"/>
                <a:ea typeface="Calibri" panose="020F0502020204030204" pitchFamily="34" charset="0"/>
                <a:cs typeface="Arial" panose="020B0604020202020204" pitchFamily="34" charset="0"/>
              </a:rPr>
              <a:t>Our objective is to identify the most effective algorithm for predicting churn based on our dataset.</a:t>
            </a:r>
          </a:p>
          <a:p>
            <a:pPr lvl="0">
              <a:lnSpc>
                <a:spcPct val="107000"/>
              </a:lnSpc>
              <a:buFont typeface="+mj-lt"/>
              <a:buAutoNum type="arabicPeriod"/>
            </a:pPr>
            <a:r>
              <a:rPr lang="en-US" b="1" dirty="0">
                <a:solidFill>
                  <a:srgbClr val="0D0D0D"/>
                </a:solidFill>
                <a:highlight>
                  <a:srgbClr val="FFFF00"/>
                </a:highlight>
                <a:latin typeface="Söhne"/>
              </a:rPr>
              <a:t>Decision Tree: </a:t>
            </a:r>
          </a:p>
          <a:p>
            <a:pPr lvl="1">
              <a:lnSpc>
                <a:spcPct val="107000"/>
              </a:lnSpc>
              <a:buFont typeface="Wingdings" panose="05000000000000000000" pitchFamily="2" charset="2"/>
              <a:buChar char="v"/>
            </a:pPr>
            <a:r>
              <a:rPr lang="en-US" kern="100" dirty="0">
                <a:effectLst/>
                <a:latin typeface="Arial" panose="020B0604020202020204" pitchFamily="34" charset="0"/>
                <a:ea typeface="Calibri" panose="020F0502020204030204" pitchFamily="34" charset="0"/>
                <a:cs typeface="Arial" panose="020B0604020202020204" pitchFamily="34" charset="0"/>
              </a:rPr>
              <a:t>Tree is a tree-like structure where internal nodes represent features, branches represent decision rules, and leaf nodes represent </a:t>
            </a:r>
            <a:r>
              <a:rPr lang="en-US" kern="100" dirty="0" err="1">
                <a:effectLst/>
                <a:latin typeface="Arial" panose="020B0604020202020204" pitchFamily="34" charset="0"/>
                <a:ea typeface="Calibri" panose="020F0502020204030204" pitchFamily="34" charset="0"/>
                <a:cs typeface="Arial" panose="020B0604020202020204" pitchFamily="34" charset="0"/>
              </a:rPr>
              <a:t>outcomes.We</a:t>
            </a:r>
            <a:r>
              <a:rPr lang="en-US" kern="100" dirty="0">
                <a:effectLst/>
                <a:latin typeface="Arial" panose="020B0604020202020204" pitchFamily="34" charset="0"/>
                <a:ea typeface="Calibri" panose="020F0502020204030204" pitchFamily="34" charset="0"/>
                <a:cs typeface="Arial" panose="020B0604020202020204" pitchFamily="34" charset="0"/>
              </a:rPr>
              <a:t> will vary the maximum depth of the decision tree to evaluate its performance under different complexities.</a:t>
            </a:r>
            <a:endParaRPr lang="en-US" b="1" dirty="0">
              <a:solidFill>
                <a:srgbClr val="0D0D0D"/>
              </a:solidFill>
              <a:latin typeface="Söhne"/>
            </a:endParaRPr>
          </a:p>
          <a:p>
            <a:pPr>
              <a:lnSpc>
                <a:spcPct val="107000"/>
              </a:lnSpc>
              <a:buFont typeface="+mj-lt"/>
              <a:buAutoNum type="arabicPeriod"/>
            </a:pPr>
            <a:r>
              <a:rPr lang="en-US" b="1" dirty="0">
                <a:solidFill>
                  <a:srgbClr val="0D0D0D"/>
                </a:solidFill>
                <a:highlight>
                  <a:srgbClr val="FFFF00"/>
                </a:highlight>
                <a:latin typeface="Söhne"/>
              </a:rPr>
              <a:t>K Nearest Neighbors (KNN): </a:t>
            </a:r>
          </a:p>
          <a:p>
            <a:pPr lvl="1">
              <a:lnSpc>
                <a:spcPct val="107000"/>
              </a:lnSpc>
              <a:buFont typeface="Wingdings" panose="05000000000000000000" pitchFamily="2" charset="2"/>
              <a:buChar char="v"/>
            </a:pPr>
            <a:r>
              <a:rPr lang="en-US" kern="100" dirty="0">
                <a:latin typeface="Arial" panose="020B0604020202020204" pitchFamily="34" charset="0"/>
                <a:ea typeface="Calibri" panose="020F0502020204030204" pitchFamily="34" charset="0"/>
                <a:cs typeface="Arial" panose="020B0604020202020204" pitchFamily="34" charset="0"/>
              </a:rPr>
              <a:t>KNN classifies objects based on the majority class among its k nearest neighbors.</a:t>
            </a:r>
          </a:p>
          <a:p>
            <a:pPr lvl="1">
              <a:lnSpc>
                <a:spcPct val="107000"/>
              </a:lnSpc>
              <a:buFont typeface="Wingdings" panose="05000000000000000000" pitchFamily="2" charset="2"/>
              <a:buChar char="v"/>
            </a:pPr>
            <a:r>
              <a:rPr lang="en-US" kern="100" dirty="0">
                <a:latin typeface="Arial" panose="020B0604020202020204" pitchFamily="34" charset="0"/>
                <a:ea typeface="Calibri" panose="020F0502020204030204" pitchFamily="34" charset="0"/>
                <a:cs typeface="Arial" panose="020B0604020202020204" pitchFamily="34" charset="0"/>
              </a:rPr>
              <a:t>We will experiment with different values of k to observe their impact on prediction accuracy.</a:t>
            </a:r>
          </a:p>
          <a:p>
            <a:pPr>
              <a:lnSpc>
                <a:spcPct val="107000"/>
              </a:lnSpc>
              <a:buFont typeface="+mj-lt"/>
              <a:buAutoNum type="arabicPeriod"/>
            </a:pPr>
            <a:r>
              <a:rPr lang="en-US" b="1" dirty="0">
                <a:solidFill>
                  <a:srgbClr val="0D0D0D"/>
                </a:solidFill>
                <a:highlight>
                  <a:srgbClr val="FFFF00"/>
                </a:highlight>
                <a:latin typeface="Söhne"/>
              </a:rPr>
              <a:t>Random Forest: </a:t>
            </a:r>
          </a:p>
          <a:p>
            <a:pPr lvl="1">
              <a:lnSpc>
                <a:spcPct val="107000"/>
              </a:lnSpc>
              <a:buFont typeface="Wingdings" panose="05000000000000000000" pitchFamily="2" charset="2"/>
              <a:buChar char="v"/>
            </a:pPr>
            <a:r>
              <a:rPr lang="en-US" kern="100" dirty="0">
                <a:latin typeface="Arial" panose="020B0604020202020204" pitchFamily="34" charset="0"/>
                <a:ea typeface="Calibri" panose="020F0502020204030204" pitchFamily="34" charset="0"/>
                <a:cs typeface="Arial" panose="020B0604020202020204" pitchFamily="34" charset="0"/>
              </a:rPr>
              <a:t>Random Forest is an ensemble method that constructs multiple decision trees and outputs the mode of the classes or the mean prediction.</a:t>
            </a:r>
          </a:p>
          <a:p>
            <a:pPr lvl="1">
              <a:lnSpc>
                <a:spcPct val="107000"/>
              </a:lnSpc>
              <a:buFont typeface="Wingdings" panose="05000000000000000000" pitchFamily="2" charset="2"/>
              <a:buChar char="v"/>
            </a:pPr>
            <a:r>
              <a:rPr lang="en-US" kern="100" dirty="0">
                <a:latin typeface="Arial" panose="020B0604020202020204" pitchFamily="34" charset="0"/>
                <a:ea typeface="Calibri" panose="020F0502020204030204" pitchFamily="34" charset="0"/>
                <a:cs typeface="Arial" panose="020B0604020202020204" pitchFamily="34" charset="0"/>
              </a:rPr>
              <a:t>We will adjust the maximum depth of the trees and try different numbers of estimators to find the optimal configuration</a:t>
            </a:r>
          </a:p>
          <a:p>
            <a:pPr marL="0" indent="0" algn="just">
              <a:lnSpc>
                <a:spcPct val="107000"/>
              </a:lnSpc>
              <a:spcAft>
                <a:spcPts val="800"/>
              </a:spcAft>
              <a:buNone/>
            </a:pPr>
            <a:endParaRPr lang="en-US" b="0" i="0" dirty="0">
              <a:solidFill>
                <a:srgbClr val="0D0D0D"/>
              </a:solidFill>
              <a:effectLst/>
              <a:latin typeface="Söhne"/>
            </a:endParaRPr>
          </a:p>
          <a:p>
            <a:pPr marL="0" indent="0" algn="just">
              <a:lnSpc>
                <a:spcPct val="107000"/>
              </a:lnSpc>
              <a:spcAft>
                <a:spcPts val="800"/>
              </a:spcAft>
              <a:buNone/>
            </a:pPr>
            <a:endParaRPr lang="en-US" dirty="0">
              <a:solidFill>
                <a:schemeClr val="bg2">
                  <a:lumMod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6556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ALGORITHMS INTROSPECTION- </a:t>
            </a:r>
            <a:r>
              <a:rPr lang="en-US" b="1" u="sng" dirty="0" err="1">
                <a:solidFill>
                  <a:srgbClr val="FF0000"/>
                </a:solidFill>
                <a:latin typeface="Calibri" panose="020F0502020204030204" pitchFamily="34" charset="0"/>
                <a:ea typeface="Calibri" panose="020F0502020204030204" pitchFamily="34" charset="0"/>
                <a:cs typeface="Calibri" panose="020F0502020204030204" pitchFamily="34" charset="0"/>
              </a:rPr>
              <a:t>Evaluatation</a:t>
            </a:r>
            <a:endPar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616754" y="1042523"/>
            <a:ext cx="10321246" cy="5045826"/>
          </a:xfrm>
        </p:spPr>
        <p:txBody>
          <a:bodyPr>
            <a:noAutofit/>
          </a:bodyPr>
          <a:lstStyle/>
          <a:p>
            <a:pPr marL="0" indent="0" algn="l" rtl="0">
              <a:lnSpc>
                <a:spcPct val="107000"/>
              </a:lnSpc>
              <a:spcAft>
                <a:spcPts val="800"/>
              </a:spcAft>
              <a:buNone/>
            </a:pPr>
            <a:r>
              <a:rPr lang="en-US" sz="1800" kern="100" dirty="0">
                <a:effectLst/>
                <a:latin typeface="Arial" panose="020B0604020202020204" pitchFamily="34" charset="0"/>
                <a:ea typeface="Calibri" panose="020F0502020204030204" pitchFamily="34" charset="0"/>
                <a:cs typeface="Arial" panose="020B0604020202020204" pitchFamily="34" charset="0"/>
              </a:rPr>
              <a:t>We evaluate three different algorithms: K-Nearest Neighbors, Decision Tree, and Random Forest, each with specified parameters.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kern="100" dirty="0">
                <a:effectLst/>
                <a:latin typeface="Arial" panose="020B0604020202020204" pitchFamily="34" charset="0"/>
                <a:ea typeface="Calibri" panose="020F0502020204030204" pitchFamily="34" charset="0"/>
                <a:cs typeface="Arial" panose="020B0604020202020204" pitchFamily="34" charset="0"/>
              </a:rPr>
              <a:t>Split the dataset into training and testing sets.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kern="100" dirty="0">
                <a:effectLst/>
                <a:latin typeface="Arial" panose="020B0604020202020204" pitchFamily="34" charset="0"/>
                <a:ea typeface="Calibri" panose="020F0502020204030204" pitchFamily="34" charset="0"/>
                <a:cs typeface="Arial" panose="020B0604020202020204" pitchFamily="34" charset="0"/>
              </a:rPr>
              <a:t>Test K-Nearest Neighbors with </a:t>
            </a:r>
            <a:r>
              <a:rPr lang="en-US" sz="1800" kern="100" dirty="0" err="1">
                <a:effectLst/>
                <a:latin typeface="Arial" panose="020B0604020202020204" pitchFamily="34" charset="0"/>
                <a:ea typeface="Calibri" panose="020F0502020204030204" pitchFamily="34" charset="0"/>
                <a:cs typeface="Arial" panose="020B0604020202020204" pitchFamily="34" charset="0"/>
              </a:rPr>
              <a:t>n_neighbors</a:t>
            </a:r>
            <a:r>
              <a:rPr lang="en-US" sz="1800" kern="100" dirty="0">
                <a:effectLst/>
                <a:latin typeface="Arial" panose="020B0604020202020204" pitchFamily="34" charset="0"/>
                <a:ea typeface="Calibri" panose="020F0502020204030204" pitchFamily="34" charset="0"/>
                <a:cs typeface="Arial" panose="020B0604020202020204" pitchFamily="34" charset="0"/>
              </a:rPr>
              <a:t> values of 51, 101, and 301.</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kern="100" dirty="0">
                <a:effectLst/>
                <a:latin typeface="Arial" panose="020B0604020202020204" pitchFamily="34" charset="0"/>
                <a:ea typeface="Calibri" panose="020F0502020204030204" pitchFamily="34" charset="0"/>
                <a:cs typeface="Arial" panose="020B0604020202020204" pitchFamily="34" charset="0"/>
              </a:rPr>
              <a:t>Test Decision Tree with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 values of 6, 7, and 8.</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kern="100" dirty="0">
                <a:effectLst/>
                <a:latin typeface="Arial" panose="020B0604020202020204" pitchFamily="34" charset="0"/>
                <a:ea typeface="Calibri" panose="020F0502020204030204" pitchFamily="34" charset="0"/>
                <a:cs typeface="Arial" panose="020B0604020202020204" pitchFamily="34" charset="0"/>
              </a:rPr>
              <a:t>Test Random Forest with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 values of 5, 9, and 21 and </a:t>
            </a:r>
            <a:r>
              <a:rPr lang="en-US" sz="1800" kern="100" dirty="0" err="1">
                <a:effectLst/>
                <a:latin typeface="Arial" panose="020B0604020202020204" pitchFamily="34" charset="0"/>
                <a:ea typeface="Calibri" panose="020F0502020204030204" pitchFamily="34" charset="0"/>
                <a:cs typeface="Arial" panose="020B0604020202020204" pitchFamily="34" charset="0"/>
              </a:rPr>
              <a:t>n_estimators</a:t>
            </a:r>
            <a:r>
              <a:rPr lang="en-US" sz="1800" kern="100" dirty="0">
                <a:effectLst/>
                <a:latin typeface="Arial" panose="020B0604020202020204" pitchFamily="34" charset="0"/>
                <a:ea typeface="Calibri" panose="020F0502020204030204" pitchFamily="34" charset="0"/>
                <a:cs typeface="Arial" panose="020B0604020202020204" pitchFamily="34" charset="0"/>
              </a:rPr>
              <a:t> set to 100.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gn="just">
              <a:buNone/>
            </a:pPr>
            <a:endParaRPr lang="en-US" b="0" dirty="0">
              <a:solidFill>
                <a:schemeClr val="bg2">
                  <a:lumMod val="25000"/>
                </a:schemeClr>
              </a:solidFill>
              <a:effectLst/>
              <a:latin typeface="Calibri" panose="020F0502020204030204" pitchFamily="34" charset="0"/>
              <a:cs typeface="Calibri" panose="020F0502020204030204" pitchFamily="34" charset="0"/>
            </a:endParaRPr>
          </a:p>
          <a:p>
            <a:pPr marL="0" indent="0" algn="ctr">
              <a:buNone/>
            </a:pPr>
            <a:endParaRPr lang="en-US" b="1" dirty="0">
              <a:solidFill>
                <a:schemeClr val="bg2">
                  <a:lumMod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7455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210983"/>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Evaluate the performance of each model:</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732869" y="906087"/>
            <a:ext cx="10321246" cy="5045826"/>
          </a:xfrm>
        </p:spPr>
        <p:txBody>
          <a:bodyPr>
            <a:noAutofit/>
          </a:bodyPr>
          <a:lstStyle/>
          <a:p>
            <a:pPr marL="342900" lvl="0" indent="-342900" algn="l" rtl="0">
              <a:lnSpc>
                <a:spcPct val="107000"/>
              </a:lnSpc>
              <a:spcAft>
                <a:spcPts val="800"/>
              </a:spcAft>
              <a:buFont typeface="+mj-lt"/>
              <a:buAutoNum type="arabicPeriod"/>
            </a:pPr>
            <a:r>
              <a:rPr lang="en-US" sz="1600" b="1" kern="100" dirty="0">
                <a:effectLst/>
                <a:latin typeface="Arial" panose="020B0604020202020204" pitchFamily="34" charset="0"/>
                <a:ea typeface="Calibri" panose="020F0502020204030204" pitchFamily="34" charset="0"/>
                <a:cs typeface="Arial" panose="020B0604020202020204" pitchFamily="34" charset="0"/>
              </a:rPr>
              <a:t>K-Nearest Neighbors (KNN):</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Symbol" panose="05050102010706020507" pitchFamily="18" charset="2"/>
              <a:buChar char=""/>
            </a:pPr>
            <a:r>
              <a:rPr lang="en-US" kern="100" dirty="0" err="1">
                <a:effectLst/>
                <a:latin typeface="Arial" panose="020B0604020202020204" pitchFamily="34" charset="0"/>
                <a:ea typeface="Calibri" panose="020F0502020204030204" pitchFamily="34" charset="0"/>
                <a:cs typeface="Arial" panose="020B0604020202020204" pitchFamily="34" charset="0"/>
              </a:rPr>
              <a:t>n_neighbors</a:t>
            </a:r>
            <a:r>
              <a:rPr lang="en-US" kern="100" dirty="0">
                <a:effectLst/>
                <a:latin typeface="Arial" panose="020B0604020202020204" pitchFamily="34" charset="0"/>
                <a:ea typeface="Calibri" panose="020F0502020204030204" pitchFamily="34" charset="0"/>
                <a:cs typeface="Arial" panose="020B0604020202020204" pitchFamily="34" charset="0"/>
              </a:rPr>
              <a:t> = 51 - Accuracy: 79.20%</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n_neighbors</a:t>
            </a:r>
            <a:r>
              <a:rPr lang="en-US" kern="100" dirty="0">
                <a:latin typeface="Arial" panose="020B0604020202020204" pitchFamily="34" charset="0"/>
                <a:ea typeface="Calibri" panose="020F0502020204030204" pitchFamily="34" charset="0"/>
                <a:cs typeface="Arial" panose="020B0604020202020204" pitchFamily="34" charset="0"/>
              </a:rPr>
              <a:t> = 101 - Accuracy: 78.06%</a:t>
            </a: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n_neighbors</a:t>
            </a:r>
            <a:r>
              <a:rPr lang="en-US" kern="100" dirty="0">
                <a:latin typeface="Arial" panose="020B0604020202020204" pitchFamily="34" charset="0"/>
                <a:ea typeface="Calibri" panose="020F0502020204030204" pitchFamily="34" charset="0"/>
                <a:cs typeface="Arial" panose="020B0604020202020204" pitchFamily="34" charset="0"/>
              </a:rPr>
              <a:t> = 301 -  Accuracy: 77.57%</a:t>
            </a:r>
          </a:p>
          <a:p>
            <a:pPr marL="342900" lvl="0" indent="-342900" algn="l" rtl="0">
              <a:lnSpc>
                <a:spcPct val="107000"/>
              </a:lnSpc>
              <a:spcAft>
                <a:spcPts val="800"/>
              </a:spcAft>
              <a:buFont typeface="+mj-lt"/>
              <a:buAutoNum type="arabicPeriod"/>
            </a:pPr>
            <a:r>
              <a:rPr lang="en-US" sz="1600" b="1" kern="100" dirty="0">
                <a:effectLst/>
                <a:latin typeface="Arial" panose="020B0604020202020204" pitchFamily="34" charset="0"/>
                <a:ea typeface="Calibri" panose="020F0502020204030204" pitchFamily="34" charset="0"/>
                <a:cs typeface="Arial" panose="020B0604020202020204" pitchFamily="34" charset="0"/>
              </a:rPr>
              <a:t>Decision Tree:</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6 -   Accuracy: 78.49%</a:t>
            </a: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7 - Accuracy: 77.78%</a:t>
            </a: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8 - Accuracy: 77.64%</a:t>
            </a:r>
          </a:p>
          <a:p>
            <a:pPr marL="342900" lvl="0" indent="-342900" algn="l" rtl="0">
              <a:lnSpc>
                <a:spcPct val="107000"/>
              </a:lnSpc>
              <a:spcAft>
                <a:spcPts val="800"/>
              </a:spcAft>
              <a:buFont typeface="+mj-lt"/>
              <a:buAutoNum type="arabicPeriod"/>
            </a:pPr>
            <a:r>
              <a:rPr lang="en-US" sz="1600" b="1" kern="100" dirty="0">
                <a:effectLst/>
                <a:latin typeface="Arial" panose="020B0604020202020204" pitchFamily="34" charset="0"/>
                <a:ea typeface="Calibri" panose="020F0502020204030204" pitchFamily="34" charset="0"/>
                <a:cs typeface="Arial" panose="020B0604020202020204" pitchFamily="34" charset="0"/>
              </a:rPr>
              <a:t>Random Forest </a:t>
            </a:r>
            <a:r>
              <a:rPr lang="en-US" sz="1600" b="1" kern="100" dirty="0" err="1">
                <a:effectLst/>
                <a:latin typeface="Arial" panose="020B0604020202020204" pitchFamily="34" charset="0"/>
                <a:ea typeface="Calibri" panose="020F0502020204030204" pitchFamily="34" charset="0"/>
                <a:cs typeface="Arial" panose="020B0604020202020204" pitchFamily="34" charset="0"/>
              </a:rPr>
              <a:t>n_estimators</a:t>
            </a:r>
            <a:r>
              <a:rPr lang="en-US" sz="1600" b="1" kern="100" dirty="0">
                <a:effectLst/>
                <a:latin typeface="Arial" panose="020B0604020202020204" pitchFamily="34" charset="0"/>
                <a:ea typeface="Calibri" panose="020F0502020204030204" pitchFamily="34" charset="0"/>
                <a:cs typeface="Arial" panose="020B0604020202020204" pitchFamily="34" charset="0"/>
              </a:rPr>
              <a:t> set to 100</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5   Accuracy: 78.99%</a:t>
            </a: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9 - Accuracy: 79.41%</a:t>
            </a:r>
          </a:p>
          <a:p>
            <a:pPr lvl="1" indent="-342900">
              <a:lnSpc>
                <a:spcPct val="107000"/>
              </a:lnSpc>
              <a:spcAft>
                <a:spcPts val="800"/>
              </a:spcAft>
              <a:buFont typeface="Symbol" panose="05050102010706020507" pitchFamily="18" charset="2"/>
              <a:buChar char=""/>
            </a:pPr>
            <a:r>
              <a:rPr lang="en-US" kern="100" dirty="0" err="1">
                <a:latin typeface="Arial" panose="020B0604020202020204" pitchFamily="34" charset="0"/>
                <a:ea typeface="Calibri" panose="020F0502020204030204" pitchFamily="34" charset="0"/>
                <a:cs typeface="Arial" panose="020B0604020202020204" pitchFamily="34" charset="0"/>
              </a:rPr>
              <a:t>max_depth</a:t>
            </a:r>
            <a:r>
              <a:rPr lang="en-US" kern="100" dirty="0">
                <a:latin typeface="Arial" panose="020B0604020202020204" pitchFamily="34" charset="0"/>
                <a:ea typeface="Calibri" panose="020F0502020204030204" pitchFamily="34" charset="0"/>
                <a:cs typeface="Arial" panose="020B0604020202020204" pitchFamily="34" charset="0"/>
              </a:rPr>
              <a:t> = 21 - Accuracy: 77.50%</a:t>
            </a:r>
          </a:p>
          <a:p>
            <a:pPr marL="0" indent="0" algn="just">
              <a:buNone/>
            </a:pPr>
            <a:endParaRPr lang="en-US" sz="1600" b="0" dirty="0">
              <a:solidFill>
                <a:schemeClr val="bg2">
                  <a:lumMod val="25000"/>
                </a:schemeClr>
              </a:solidFill>
              <a:effectLst/>
              <a:latin typeface="Calibri" panose="020F0502020204030204" pitchFamily="34" charset="0"/>
              <a:cs typeface="Calibri" panose="020F0502020204030204" pitchFamily="34" charset="0"/>
            </a:endParaRPr>
          </a:p>
          <a:p>
            <a:pPr marL="0" indent="0" algn="ctr">
              <a:buNone/>
            </a:pPr>
            <a:endParaRPr lang="en-US" sz="1600" b="1" dirty="0">
              <a:solidFill>
                <a:schemeClr val="bg2">
                  <a:lumMod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382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7FED5C0-F261-49C4-A0A5-6D7330C99DFB}"/>
              </a:ext>
            </a:extLst>
          </p:cNvPr>
          <p:cNvSpPr>
            <a:spLocks noGrp="1"/>
          </p:cNvSpPr>
          <p:nvPr>
            <p:ph idx="1"/>
          </p:nvPr>
        </p:nvSpPr>
        <p:spPr>
          <a:xfrm>
            <a:off x="1661746" y="1271847"/>
            <a:ext cx="9842866" cy="5178829"/>
          </a:xfrm>
        </p:spPr>
        <p:txBody>
          <a:bodyPr>
            <a:normAutofit fontScale="92500" lnSpcReduction="10000"/>
          </a:bodyPr>
          <a:lstStyle/>
          <a:p>
            <a:pPr>
              <a:buFont typeface="Wingdings" panose="05000000000000000000" pitchFamily="2" charset="2"/>
              <a:buChar char="Ø"/>
            </a:pPr>
            <a:r>
              <a:rPr lang="en-US" sz="1700" b="1" dirty="0">
                <a:solidFill>
                  <a:srgbClr val="242424"/>
                </a:solidFill>
                <a:latin typeface="source-serif-pro"/>
              </a:rPr>
              <a:t>Demographic info about customers </a:t>
            </a:r>
            <a:r>
              <a:rPr lang="en-US" sz="1700" dirty="0">
                <a:solidFill>
                  <a:srgbClr val="242424"/>
                </a:solidFill>
                <a:latin typeface="source-serif-pro"/>
              </a:rPr>
              <a:t>— gender, age range - In terms of Partner, Dependent and Senior Citizen</a:t>
            </a:r>
          </a:p>
          <a:p>
            <a:pPr>
              <a:buFont typeface="Wingdings" panose="05000000000000000000" pitchFamily="2" charset="2"/>
              <a:buChar char="Ø"/>
            </a:pPr>
            <a:r>
              <a:rPr lang="en-US" sz="1700" b="1" dirty="0">
                <a:solidFill>
                  <a:srgbClr val="242424"/>
                </a:solidFill>
                <a:latin typeface="source-serif-pro"/>
              </a:rPr>
              <a:t>Customer account information </a:t>
            </a:r>
            <a:r>
              <a:rPr lang="en-US" sz="1700" dirty="0">
                <a:solidFill>
                  <a:srgbClr val="242424"/>
                </a:solidFill>
                <a:latin typeface="source-serif-pro"/>
              </a:rPr>
              <a:t>— how long they’ve been a customer- tenure, contract type, payment method, paperless billing, monthly charges, and total charges</a:t>
            </a:r>
            <a:endParaRPr lang="en-US" sz="1700" b="1"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Ø"/>
            </a:pPr>
            <a:r>
              <a:rPr lang="en-US" sz="1700" b="1" i="0" u="sng" dirty="0">
                <a:effectLst/>
                <a:latin typeface="system-ui"/>
              </a:rPr>
              <a:t>Services</a:t>
            </a:r>
            <a:r>
              <a:rPr lang="en-US" sz="1700" i="0" u="sng" dirty="0">
                <a:effectLst/>
                <a:latin typeface="system-ui"/>
              </a:rPr>
              <a:t>:</a:t>
            </a:r>
          </a:p>
          <a:p>
            <a:pPr lvl="1">
              <a:buFont typeface="Wingdings" panose="05000000000000000000" pitchFamily="2" charset="2"/>
              <a:buChar char="ü"/>
            </a:pPr>
            <a:r>
              <a:rPr lang="en-US" sz="1700" b="1" u="sng" dirty="0">
                <a:solidFill>
                  <a:srgbClr val="242424"/>
                </a:solidFill>
                <a:latin typeface="source-serif-pro"/>
              </a:rPr>
              <a:t>Phone service </a:t>
            </a:r>
            <a:r>
              <a:rPr lang="en-US" sz="1700" dirty="0">
                <a:solidFill>
                  <a:srgbClr val="242424"/>
                </a:solidFill>
                <a:latin typeface="source-serif-pro"/>
              </a:rPr>
              <a:t>- If customer has Phone service, then services related to Phone like:</a:t>
            </a:r>
          </a:p>
          <a:p>
            <a:pPr lvl="2">
              <a:buFont typeface="Wingdings" panose="05000000000000000000" pitchFamily="2" charset="2"/>
              <a:buChar char="§"/>
            </a:pPr>
            <a:r>
              <a:rPr lang="en-US" sz="1700" dirty="0">
                <a:solidFill>
                  <a:srgbClr val="242424"/>
                </a:solidFill>
                <a:latin typeface="source-serif-pro"/>
              </a:rPr>
              <a:t> Multiline Phone service</a:t>
            </a:r>
          </a:p>
          <a:p>
            <a:pPr lvl="1">
              <a:buFont typeface="Wingdings" panose="05000000000000000000" pitchFamily="2" charset="2"/>
              <a:buChar char="ü"/>
            </a:pPr>
            <a:r>
              <a:rPr lang="en-US" sz="1700" b="1" i="0" u="sng" dirty="0">
                <a:effectLst/>
                <a:latin typeface="system-ui"/>
              </a:rPr>
              <a:t>Internet Service </a:t>
            </a:r>
            <a:r>
              <a:rPr lang="en-US" sz="1700" b="0" i="0" dirty="0">
                <a:effectLst/>
                <a:latin typeface="system-ui"/>
              </a:rPr>
              <a:t>- If customer has Internet service, then services related to Internet like:</a:t>
            </a:r>
          </a:p>
          <a:p>
            <a:pPr lvl="2">
              <a:buFont typeface="Wingdings" panose="05000000000000000000" pitchFamily="2" charset="2"/>
              <a:buChar char="§"/>
            </a:pPr>
            <a:r>
              <a:rPr lang="en-US" sz="1700" dirty="0">
                <a:solidFill>
                  <a:srgbClr val="242424"/>
                </a:solidFill>
                <a:latin typeface="source-serif-pro"/>
              </a:rPr>
              <a:t>Online security</a:t>
            </a:r>
          </a:p>
          <a:p>
            <a:pPr lvl="2">
              <a:buFont typeface="Wingdings" panose="05000000000000000000" pitchFamily="2" charset="2"/>
              <a:buChar char="§"/>
            </a:pPr>
            <a:r>
              <a:rPr lang="en-US" sz="1700" dirty="0">
                <a:solidFill>
                  <a:srgbClr val="242424"/>
                </a:solidFill>
                <a:latin typeface="source-serif-pro"/>
              </a:rPr>
              <a:t>Online backup</a:t>
            </a:r>
          </a:p>
          <a:p>
            <a:pPr lvl="2">
              <a:buFont typeface="Wingdings" panose="05000000000000000000" pitchFamily="2" charset="2"/>
              <a:buChar char="§"/>
            </a:pPr>
            <a:r>
              <a:rPr lang="en-US" sz="1700" dirty="0">
                <a:solidFill>
                  <a:srgbClr val="242424"/>
                </a:solidFill>
                <a:latin typeface="source-serif-pro"/>
              </a:rPr>
              <a:t>Device protection</a:t>
            </a:r>
          </a:p>
          <a:p>
            <a:pPr lvl="2">
              <a:buFont typeface="Wingdings" panose="05000000000000000000" pitchFamily="2" charset="2"/>
              <a:buChar char="§"/>
            </a:pPr>
            <a:r>
              <a:rPr lang="en-US" sz="1700" dirty="0">
                <a:solidFill>
                  <a:srgbClr val="242424"/>
                </a:solidFill>
                <a:latin typeface="source-serif-pro"/>
              </a:rPr>
              <a:t>Tech support</a:t>
            </a:r>
          </a:p>
          <a:p>
            <a:pPr lvl="2">
              <a:buFont typeface="Wingdings" panose="05000000000000000000" pitchFamily="2" charset="2"/>
              <a:buChar char="§"/>
            </a:pPr>
            <a:r>
              <a:rPr lang="en-US" sz="1700" dirty="0">
                <a:solidFill>
                  <a:srgbClr val="242424"/>
                </a:solidFill>
                <a:latin typeface="source-serif-pro"/>
              </a:rPr>
              <a:t>Streaming TV</a:t>
            </a:r>
          </a:p>
          <a:p>
            <a:pPr lvl="2">
              <a:buFont typeface="Wingdings" panose="05000000000000000000" pitchFamily="2" charset="2"/>
              <a:buChar char="§"/>
            </a:pPr>
            <a:r>
              <a:rPr lang="en-US" sz="1700" dirty="0">
                <a:solidFill>
                  <a:srgbClr val="242424"/>
                </a:solidFill>
                <a:latin typeface="source-serif-pro"/>
              </a:rPr>
              <a:t>Streaming Movies</a:t>
            </a:r>
          </a:p>
          <a:p>
            <a:pPr>
              <a:buFont typeface="Wingdings" panose="05000000000000000000" pitchFamily="2" charset="2"/>
              <a:buChar char="Ø"/>
            </a:pPr>
            <a:r>
              <a:rPr lang="en-US" sz="1700" b="1" u="sng" dirty="0">
                <a:solidFill>
                  <a:srgbClr val="242424"/>
                </a:solidFill>
                <a:latin typeface="source-serif-pro"/>
              </a:rPr>
              <a:t>Churn</a:t>
            </a:r>
            <a:r>
              <a:rPr lang="en-US" sz="1700" dirty="0">
                <a:solidFill>
                  <a:srgbClr val="242424"/>
                </a:solidFill>
                <a:latin typeface="source-serif-pro"/>
              </a:rPr>
              <a:t> - Whether customer left the company or still with the company?</a:t>
            </a:r>
            <a:br>
              <a:rPr lang="en-US" sz="2400" dirty="0"/>
            </a:br>
            <a:endParaRPr lang="en-US" sz="1700" dirty="0">
              <a:solidFill>
                <a:srgbClr val="242424"/>
              </a:solidFill>
              <a:latin typeface="source-serif-pro"/>
            </a:endParaRPr>
          </a:p>
          <a:p>
            <a:endParaRPr lang="en-US" dirty="0">
              <a:solidFill>
                <a:srgbClr val="242424"/>
              </a:solidFill>
              <a:latin typeface="source-serif-pro"/>
            </a:endParaRPr>
          </a:p>
          <a:p>
            <a:endParaRPr lang="en-US" dirty="0"/>
          </a:p>
        </p:txBody>
      </p:sp>
      <p:sp>
        <p:nvSpPr>
          <p:cNvPr id="6" name="Заголовок 1">
            <a:extLst>
              <a:ext uri="{FF2B5EF4-FFF2-40B4-BE49-F238E27FC236}">
                <a16:creationId xmlns:a16="http://schemas.microsoft.com/office/drawing/2014/main" id="{5FCBFF2A-F64D-A2C9-EADA-BA25D41B2182}"/>
              </a:ext>
            </a:extLst>
          </p:cNvPr>
          <p:cNvSpPr txBox="1">
            <a:spLocks/>
          </p:cNvSpPr>
          <p:nvPr/>
        </p:nvSpPr>
        <p:spPr>
          <a:xfrm>
            <a:off x="1521851" y="600813"/>
            <a:ext cx="8911687" cy="647737"/>
          </a:xfrm>
          <a:prstGeom prst="rect">
            <a:avLst/>
          </a:prstGeom>
        </p:spPr>
        <p:txBody>
          <a:bodyPr vert="horz" lIns="91440" tIns="45720" rIns="91440" bIns="45720" rtlCol="0" anchor="t">
            <a:noAutofit/>
          </a:bodyPr>
          <a:lstStyle>
            <a:lvl1pPr indent="0" algn="ctr">
              <a:lnSpc>
                <a:spcPct val="107000"/>
              </a:lnSpc>
              <a:spcBef>
                <a:spcPct val="0"/>
              </a:spcBef>
              <a:spcAft>
                <a:spcPts val="800"/>
              </a:spcAft>
              <a:buNone/>
              <a:defRPr sz="3600" b="1" u="sng">
                <a:solidFill>
                  <a:srgbClr val="FF0000"/>
                </a:solidFill>
                <a:effectLst/>
                <a:latin typeface="Calibri" panose="020F0502020204030204" pitchFamily="34" charset="0"/>
                <a:ea typeface="Calibri" panose="020F0502020204030204" pitchFamily="34" charset="0"/>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What data is available for that (input)? </a:t>
            </a:r>
          </a:p>
        </p:txBody>
      </p:sp>
    </p:spTree>
    <p:extLst>
      <p:ext uri="{BB962C8B-B14F-4D97-AF65-F5344CB8AC3E}">
        <p14:creationId xmlns:p14="http://schemas.microsoft.com/office/powerpoint/2010/main" val="2924769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Evaluate the performance of each model:</a:t>
            </a:r>
          </a:p>
        </p:txBody>
      </p:sp>
      <p:sp>
        <p:nvSpPr>
          <p:cNvPr id="5" name="Content Placeholder 4">
            <a:extLst>
              <a:ext uri="{FF2B5EF4-FFF2-40B4-BE49-F238E27FC236}">
                <a16:creationId xmlns:a16="http://schemas.microsoft.com/office/drawing/2014/main" id="{CC191086-5288-5424-AD9B-B94C8B123A1D}"/>
              </a:ext>
            </a:extLst>
          </p:cNvPr>
          <p:cNvSpPr>
            <a:spLocks noGrp="1"/>
          </p:cNvSpPr>
          <p:nvPr>
            <p:ph idx="1"/>
          </p:nvPr>
        </p:nvSpPr>
        <p:spPr>
          <a:xfrm>
            <a:off x="1747383" y="1342572"/>
            <a:ext cx="9914845" cy="3777622"/>
          </a:xfrm>
        </p:spPr>
        <p:txBody>
          <a:bodyPr/>
          <a:lstStyle/>
          <a:p>
            <a:pPr marL="0" indent="0" algn="l" rtl="0">
              <a:lnSpc>
                <a:spcPct val="107000"/>
              </a:lnSpc>
              <a:spcAft>
                <a:spcPts val="800"/>
              </a:spcAft>
              <a:buNone/>
            </a:pPr>
            <a:r>
              <a:rPr lang="en-US" sz="1800" b="1" kern="100" dirty="0">
                <a:effectLst/>
                <a:latin typeface="Arial" panose="020B0604020202020204" pitchFamily="34" charset="0"/>
                <a:ea typeface="Calibri" panose="020F0502020204030204" pitchFamily="34" charset="0"/>
                <a:cs typeface="Arial" panose="020B0604020202020204" pitchFamily="34" charset="0"/>
              </a:rPr>
              <a:t>Summary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b="1" kern="100" dirty="0">
                <a:effectLst/>
                <a:latin typeface="Arial" panose="020B0604020202020204" pitchFamily="34" charset="0"/>
                <a:ea typeface="Calibri" panose="020F0502020204030204" pitchFamily="34" charset="0"/>
                <a:cs typeface="Arial" panose="020B0604020202020204" pitchFamily="34" charset="0"/>
              </a:rPr>
              <a:t>Best K-Nearest Neighbors</a:t>
            </a:r>
            <a:r>
              <a:rPr lang="en-US" sz="1800" kern="100" dirty="0">
                <a:effectLst/>
                <a:latin typeface="Arial" panose="020B0604020202020204" pitchFamily="34" charset="0"/>
                <a:ea typeface="Calibri" panose="020F0502020204030204" pitchFamily="34" charset="0"/>
                <a:cs typeface="Arial" panose="020B0604020202020204" pitchFamily="34" charset="0"/>
              </a:rPr>
              <a:t>: neighbors=51 with an accuracy of 79.2%.</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b="1" kern="100" dirty="0">
                <a:effectLst/>
                <a:latin typeface="Arial" panose="020B0604020202020204" pitchFamily="34" charset="0"/>
                <a:ea typeface="Calibri" panose="020F0502020204030204" pitchFamily="34" charset="0"/>
                <a:cs typeface="Arial" panose="020B0604020202020204" pitchFamily="34" charset="0"/>
              </a:rPr>
              <a:t>Best Decision Tree</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=6 with an accuracy of 78.49%.</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lvl="0" algn="l" rtl="0">
              <a:lnSpc>
                <a:spcPct val="107000"/>
              </a:lnSpc>
              <a:spcAft>
                <a:spcPts val="800"/>
              </a:spcAft>
              <a:buFont typeface="Wingdings" panose="05000000000000000000" pitchFamily="2" charset="2"/>
              <a:buChar char="v"/>
            </a:pPr>
            <a:r>
              <a:rPr lang="en-US" sz="1800" b="1" kern="100" dirty="0">
                <a:effectLst/>
                <a:latin typeface="Arial" panose="020B0604020202020204" pitchFamily="34" charset="0"/>
                <a:ea typeface="Calibri" panose="020F0502020204030204" pitchFamily="34" charset="0"/>
                <a:cs typeface="Arial" panose="020B0604020202020204" pitchFamily="34" charset="0"/>
              </a:rPr>
              <a:t>Best Random Forest: </a:t>
            </a:r>
            <a:r>
              <a:rPr lang="en-US" sz="1800" kern="100" dirty="0" err="1">
                <a:effectLst/>
                <a:latin typeface="Arial" panose="020B0604020202020204" pitchFamily="34" charset="0"/>
                <a:ea typeface="Calibri" panose="020F0502020204030204" pitchFamily="34" charset="0"/>
                <a:cs typeface="Arial" panose="020B0604020202020204" pitchFamily="34" charset="0"/>
              </a:rPr>
              <a:t>n_estimators</a:t>
            </a:r>
            <a:r>
              <a:rPr lang="en-US" sz="1800" kern="100" dirty="0">
                <a:effectLst/>
                <a:latin typeface="Arial" panose="020B0604020202020204" pitchFamily="34" charset="0"/>
                <a:ea typeface="Calibri" panose="020F0502020204030204" pitchFamily="34" charset="0"/>
                <a:cs typeface="Arial" panose="020B0604020202020204" pitchFamily="34" charset="0"/>
              </a:rPr>
              <a:t>=100 and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=9 with an accuracy of 79.41%.</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3279354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 Fitting</a:t>
            </a:r>
          </a:p>
        </p:txBody>
      </p:sp>
      <p:sp>
        <p:nvSpPr>
          <p:cNvPr id="5" name="Content Placeholder 4">
            <a:extLst>
              <a:ext uri="{FF2B5EF4-FFF2-40B4-BE49-F238E27FC236}">
                <a16:creationId xmlns:a16="http://schemas.microsoft.com/office/drawing/2014/main" id="{4B6B0CF3-AAA5-A13F-C69A-F7C59A42B916}"/>
              </a:ext>
            </a:extLst>
          </p:cNvPr>
          <p:cNvSpPr>
            <a:spLocks noGrp="1"/>
          </p:cNvSpPr>
          <p:nvPr>
            <p:ph idx="1"/>
          </p:nvPr>
        </p:nvSpPr>
        <p:spPr>
          <a:xfrm>
            <a:off x="1747383" y="1262743"/>
            <a:ext cx="8915400" cy="3777622"/>
          </a:xfrm>
        </p:spPr>
        <p:txBody>
          <a:bodyPr/>
          <a:lstStyle/>
          <a:p>
            <a:pPr>
              <a:buFont typeface="+mj-lt"/>
              <a:buAutoNum type="arabicPeriod"/>
            </a:pPr>
            <a:r>
              <a:rPr lang="en-US" sz="1800" b="1" kern="100" dirty="0">
                <a:effectLst/>
                <a:highlight>
                  <a:srgbClr val="FFFF00"/>
                </a:highlight>
                <a:latin typeface="Arial" panose="020B0604020202020204" pitchFamily="34" charset="0"/>
                <a:ea typeface="Calibri" panose="020F0502020204030204" pitchFamily="34" charset="0"/>
                <a:cs typeface="Arial" panose="020B0604020202020204" pitchFamily="34" charset="0"/>
              </a:rPr>
              <a:t>Decision Tree</a:t>
            </a:r>
            <a:r>
              <a:rPr lang="en-US" sz="18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 6, accuracy 78.49%</a:t>
            </a:r>
          </a:p>
          <a:p>
            <a:pPr>
              <a:buFont typeface="+mj-lt"/>
              <a:buAutoNum type="arabicPeriod"/>
            </a:pPr>
            <a:endParaRPr lang="en-US" kern="100" dirty="0">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a:pPr>
            <a:endParaRPr lang="en-US" kern="100" dirty="0">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a:pPr>
            <a:endParaRPr lang="en-US" kern="1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kern="100" dirty="0">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r>
              <a:rPr lang="en-US" b="1" kern="100" dirty="0">
                <a:highlight>
                  <a:srgbClr val="FFFF00"/>
                </a:highlight>
                <a:latin typeface="Arial" panose="020B0604020202020204" pitchFamily="34" charset="0"/>
                <a:ea typeface="Calibri" panose="020F0502020204030204" pitchFamily="34" charset="0"/>
                <a:cs typeface="Arial" panose="020B0604020202020204" pitchFamily="34" charset="0"/>
              </a:rPr>
              <a:t>Random Forest: </a:t>
            </a:r>
            <a:r>
              <a:rPr lang="en-US" sz="1800" kern="100" dirty="0" err="1">
                <a:effectLst/>
                <a:latin typeface="Arial" panose="020B0604020202020204" pitchFamily="34" charset="0"/>
                <a:ea typeface="Calibri" panose="020F0502020204030204" pitchFamily="34" charset="0"/>
                <a:cs typeface="Arial" panose="020B0604020202020204" pitchFamily="34" charset="0"/>
              </a:rPr>
              <a:t>n_estimators</a:t>
            </a:r>
            <a:r>
              <a:rPr lang="en-US" sz="1800" kern="100" dirty="0">
                <a:effectLst/>
                <a:latin typeface="Arial" panose="020B0604020202020204" pitchFamily="34" charset="0"/>
                <a:ea typeface="Calibri" panose="020F0502020204030204" pitchFamily="34" charset="0"/>
                <a:cs typeface="Arial" panose="020B0604020202020204" pitchFamily="34" charset="0"/>
              </a:rPr>
              <a:t>=52 and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max_depth</a:t>
            </a:r>
            <a:r>
              <a:rPr lang="en-US" sz="1800" kern="100" dirty="0">
                <a:effectLst/>
                <a:latin typeface="Arial" panose="020B0604020202020204" pitchFamily="34" charset="0"/>
                <a:ea typeface="Calibri" panose="020F0502020204030204" pitchFamily="34" charset="0"/>
                <a:cs typeface="Arial" panose="020B0604020202020204" pitchFamily="34" charset="0"/>
              </a:rPr>
              <a:t>=10 accuracy 80.797%</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7" name="Picture 6">
            <a:extLst>
              <a:ext uri="{FF2B5EF4-FFF2-40B4-BE49-F238E27FC236}">
                <a16:creationId xmlns:a16="http://schemas.microsoft.com/office/drawing/2014/main" id="{0C3DCD01-4DAB-4488-3F4F-EDC9DCFF883F}"/>
              </a:ext>
            </a:extLst>
          </p:cNvPr>
          <p:cNvPicPr>
            <a:picLocks noChangeAspect="1"/>
          </p:cNvPicPr>
          <p:nvPr/>
        </p:nvPicPr>
        <p:blipFill>
          <a:blip r:embed="rId2"/>
          <a:stretch>
            <a:fillRect/>
          </a:stretch>
        </p:blipFill>
        <p:spPr>
          <a:xfrm>
            <a:off x="999445" y="1637066"/>
            <a:ext cx="9138784" cy="2347105"/>
          </a:xfrm>
          <a:prstGeom prst="rect">
            <a:avLst/>
          </a:prstGeom>
        </p:spPr>
      </p:pic>
      <p:pic>
        <p:nvPicPr>
          <p:cNvPr id="10" name="Picture 9">
            <a:extLst>
              <a:ext uri="{FF2B5EF4-FFF2-40B4-BE49-F238E27FC236}">
                <a16:creationId xmlns:a16="http://schemas.microsoft.com/office/drawing/2014/main" id="{EABE5D41-7F97-D663-1B2D-AE38B032EAA9}"/>
              </a:ext>
            </a:extLst>
          </p:cNvPr>
          <p:cNvPicPr>
            <a:picLocks noChangeAspect="1"/>
          </p:cNvPicPr>
          <p:nvPr/>
        </p:nvPicPr>
        <p:blipFill>
          <a:blip r:embed="rId3"/>
          <a:stretch>
            <a:fillRect/>
          </a:stretch>
        </p:blipFill>
        <p:spPr>
          <a:xfrm>
            <a:off x="861560" y="4529609"/>
            <a:ext cx="9276669" cy="2241305"/>
          </a:xfrm>
          <a:prstGeom prst="rect">
            <a:avLst/>
          </a:prstGeom>
        </p:spPr>
      </p:pic>
    </p:spTree>
    <p:extLst>
      <p:ext uri="{BB962C8B-B14F-4D97-AF65-F5344CB8AC3E}">
        <p14:creationId xmlns:p14="http://schemas.microsoft.com/office/powerpoint/2010/main" val="8780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 Fitting</a:t>
            </a:r>
          </a:p>
        </p:txBody>
      </p:sp>
      <p:sp>
        <p:nvSpPr>
          <p:cNvPr id="5" name="Content Placeholder 4">
            <a:extLst>
              <a:ext uri="{FF2B5EF4-FFF2-40B4-BE49-F238E27FC236}">
                <a16:creationId xmlns:a16="http://schemas.microsoft.com/office/drawing/2014/main" id="{4B6B0CF3-AAA5-A13F-C69A-F7C59A42B916}"/>
              </a:ext>
            </a:extLst>
          </p:cNvPr>
          <p:cNvSpPr>
            <a:spLocks noGrp="1"/>
          </p:cNvSpPr>
          <p:nvPr>
            <p:ph idx="1"/>
          </p:nvPr>
        </p:nvSpPr>
        <p:spPr>
          <a:xfrm>
            <a:off x="1776504" y="1035599"/>
            <a:ext cx="9943874" cy="3777622"/>
          </a:xfrm>
        </p:spPr>
        <p:txBody>
          <a:bodyPr/>
          <a:lstStyle/>
          <a:p>
            <a:pPr marL="0" indent="0">
              <a:buNone/>
            </a:pPr>
            <a:endParaRPr lang="en-US" kern="100" dirty="0">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r>
              <a:rPr lang="en-US" b="1" kern="100" dirty="0">
                <a:highlight>
                  <a:srgbClr val="FFFF00"/>
                </a:highlight>
                <a:latin typeface="Arial" panose="020B0604020202020204" pitchFamily="34" charset="0"/>
                <a:ea typeface="Calibri" panose="020F0502020204030204" pitchFamily="34" charset="0"/>
                <a:cs typeface="Arial" panose="020B0604020202020204" pitchFamily="34" charset="0"/>
              </a:rPr>
              <a:t>Random Forest: </a:t>
            </a:r>
            <a:r>
              <a:rPr lang="en-US" sz="1800" kern="100" dirty="0">
                <a:effectLst/>
                <a:latin typeface="Arial" panose="020B0604020202020204" pitchFamily="34" charset="0"/>
                <a:ea typeface="Calibri" panose="020F0502020204030204" pitchFamily="34" charset="0"/>
                <a:cs typeface="Arial" panose="020B0604020202020204" pitchFamily="34" charset="0"/>
              </a:rPr>
              <a:t> Feature Importances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3" name="Picture 2">
            <a:extLst>
              <a:ext uri="{FF2B5EF4-FFF2-40B4-BE49-F238E27FC236}">
                <a16:creationId xmlns:a16="http://schemas.microsoft.com/office/drawing/2014/main" id="{DD5A4B29-8E9A-C744-396D-71A3253635A3}"/>
              </a:ext>
            </a:extLst>
          </p:cNvPr>
          <p:cNvPicPr>
            <a:picLocks noChangeAspect="1"/>
          </p:cNvPicPr>
          <p:nvPr/>
        </p:nvPicPr>
        <p:blipFill>
          <a:blip r:embed="rId2"/>
          <a:stretch>
            <a:fillRect/>
          </a:stretch>
        </p:blipFill>
        <p:spPr>
          <a:xfrm>
            <a:off x="390106" y="2029992"/>
            <a:ext cx="6065883" cy="4504055"/>
          </a:xfrm>
          <a:prstGeom prst="rect">
            <a:avLst/>
          </a:prstGeom>
        </p:spPr>
      </p:pic>
      <p:graphicFrame>
        <p:nvGraphicFramePr>
          <p:cNvPr id="8" name="Таблица 4">
            <a:extLst>
              <a:ext uri="{FF2B5EF4-FFF2-40B4-BE49-F238E27FC236}">
                <a16:creationId xmlns:a16="http://schemas.microsoft.com/office/drawing/2014/main" id="{488AE01A-6D00-4687-A24C-3CC619324329}"/>
              </a:ext>
            </a:extLst>
          </p:cNvPr>
          <p:cNvGraphicFramePr>
            <a:graphicFrameLocks noGrp="1"/>
          </p:cNvGraphicFramePr>
          <p:nvPr>
            <p:extLst>
              <p:ext uri="{D42A27DB-BD31-4B8C-83A1-F6EECF244321}">
                <p14:modId xmlns:p14="http://schemas.microsoft.com/office/powerpoint/2010/main" val="1514568252"/>
              </p:ext>
            </p:extLst>
          </p:nvPr>
        </p:nvGraphicFramePr>
        <p:xfrm>
          <a:off x="7045055" y="2029991"/>
          <a:ext cx="4800800" cy="4517752"/>
        </p:xfrm>
        <a:graphic>
          <a:graphicData uri="http://schemas.openxmlformats.org/drawingml/2006/table">
            <a:tbl>
              <a:tblPr>
                <a:tableStyleId>{5C22544A-7EE6-4342-B048-85BDC9FD1C3A}</a:tableStyleId>
              </a:tblPr>
              <a:tblGrid>
                <a:gridCol w="2400400">
                  <a:extLst>
                    <a:ext uri="{9D8B030D-6E8A-4147-A177-3AD203B41FA5}">
                      <a16:colId xmlns:a16="http://schemas.microsoft.com/office/drawing/2014/main" val="2852480382"/>
                    </a:ext>
                  </a:extLst>
                </a:gridCol>
                <a:gridCol w="2400400">
                  <a:extLst>
                    <a:ext uri="{9D8B030D-6E8A-4147-A177-3AD203B41FA5}">
                      <a16:colId xmlns:a16="http://schemas.microsoft.com/office/drawing/2014/main" val="3685282962"/>
                    </a:ext>
                  </a:extLst>
                </a:gridCol>
              </a:tblGrid>
              <a:tr h="216574">
                <a:tc>
                  <a:txBody>
                    <a:bodyPr/>
                    <a:lstStyle/>
                    <a:p>
                      <a:pPr algn="l" fontAlgn="b"/>
                      <a:r>
                        <a:rPr lang="en-US" sz="1400" b="1" u="none" strike="noStrike">
                          <a:effectLst/>
                          <a:latin typeface="Calibri" panose="020F0502020204030204" pitchFamily="34" charset="0"/>
                          <a:cs typeface="Calibri" panose="020F0502020204030204" pitchFamily="34" charset="0"/>
                        </a:rPr>
                        <a:t>FEATURE</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4142" marR="4142" marT="4142" marB="0" anchor="b"/>
                </a:tc>
                <a:tc>
                  <a:txBody>
                    <a:bodyPr/>
                    <a:lstStyle/>
                    <a:p>
                      <a:pPr algn="l" fontAlgn="b"/>
                      <a:r>
                        <a:rPr lang="en-US" sz="1400" b="1" u="none" strike="noStrike">
                          <a:effectLst/>
                          <a:latin typeface="Calibri" panose="020F0502020204030204" pitchFamily="34" charset="0"/>
                          <a:cs typeface="Calibri" panose="020F0502020204030204" pitchFamily="34" charset="0"/>
                        </a:rPr>
                        <a:t>IMPORTANCE</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4142" marR="4142" marT="4142" marB="0" anchor="b"/>
                </a:tc>
                <a:extLst>
                  <a:ext uri="{0D108BD9-81ED-4DB2-BD59-A6C34878D82A}">
                    <a16:rowId xmlns:a16="http://schemas.microsoft.com/office/drawing/2014/main" val="3419693931"/>
                  </a:ext>
                </a:extLst>
              </a:tr>
              <a:tr h="186224">
                <a:tc>
                  <a:txBody>
                    <a:bodyPr/>
                    <a:lstStyle/>
                    <a:p>
                      <a:pPr algn="l" fontAlgn="b"/>
                      <a:r>
                        <a:rPr lang="en-US" sz="1200" u="none" strike="noStrike" err="1">
                          <a:effectLst/>
                          <a:latin typeface="+mj-lt"/>
                          <a:cs typeface="Calibri" panose="020F0502020204030204" pitchFamily="34" charset="0"/>
                        </a:rPr>
                        <a:t>totalcharges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dirty="0">
                          <a:effectLst/>
                          <a:latin typeface="+mj-lt"/>
                          <a:cs typeface="Calibri" panose="020F0502020204030204" pitchFamily="34" charset="0"/>
                        </a:rPr>
                        <a:t>0.202464</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976544641"/>
                  </a:ext>
                </a:extLst>
              </a:tr>
              <a:tr h="217983">
                <a:tc>
                  <a:txBody>
                    <a:bodyPr/>
                    <a:lstStyle/>
                    <a:p>
                      <a:pPr algn="l" fontAlgn="b"/>
                      <a:r>
                        <a:rPr lang="en-US" sz="1200" u="none" strike="noStrike">
                          <a:effectLst/>
                          <a:latin typeface="+mj-lt"/>
                          <a:cs typeface="Calibri" panose="020F0502020204030204" pitchFamily="34" charset="0"/>
                        </a:rPr>
                        <a:t>contract_Month-to-month</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0.146546</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004760320"/>
                  </a:ext>
                </a:extLst>
              </a:tr>
              <a:tr h="186224">
                <a:tc>
                  <a:txBody>
                    <a:bodyPr/>
                    <a:lstStyle/>
                    <a:p>
                      <a:pPr algn="l" fontAlgn="b"/>
                      <a:r>
                        <a:rPr lang="en-US" sz="1200" u="none" strike="noStrike" err="1">
                          <a:effectLst/>
                          <a:latin typeface="+mj-lt"/>
                          <a:cs typeface="Calibri" panose="020F0502020204030204" pitchFamily="34" charset="0"/>
                        </a:rPr>
                        <a:t>monthlycharges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0.137237</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848537000"/>
                  </a:ext>
                </a:extLst>
              </a:tr>
              <a:tr h="186224">
                <a:tc>
                  <a:txBody>
                    <a:bodyPr/>
                    <a:lstStyle/>
                    <a:p>
                      <a:pPr algn="l" fontAlgn="b"/>
                      <a:r>
                        <a:rPr lang="en-US" sz="1200" u="none" strike="noStrike">
                          <a:effectLst/>
                          <a:latin typeface="+mj-lt"/>
                          <a:cs typeface="Calibri" panose="020F0502020204030204" pitchFamily="34" charset="0"/>
                        </a:rPr>
                        <a:t>onlinesecurity_No</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0.066686</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992296280"/>
                  </a:ext>
                </a:extLst>
              </a:tr>
              <a:tr h="217983">
                <a:tc>
                  <a:txBody>
                    <a:bodyPr/>
                    <a:lstStyle/>
                    <a:p>
                      <a:pPr algn="l" fontAlgn="b"/>
                      <a:r>
                        <a:rPr lang="en-US" sz="1200" u="none" strike="noStrike" dirty="0" err="1">
                          <a:effectLst/>
                          <a:latin typeface="+mj-lt"/>
                          <a:cs typeface="Calibri" panose="020F0502020204030204" pitchFamily="34" charset="0"/>
                        </a:rPr>
                        <a:t>internetservice_Fiber</a:t>
                      </a:r>
                      <a:r>
                        <a:rPr lang="en-US" sz="1200" u="none" strike="noStrike" dirty="0">
                          <a:effectLst/>
                          <a:latin typeface="+mj-lt"/>
                          <a:cs typeface="Calibri" panose="020F0502020204030204" pitchFamily="34" charset="0"/>
                        </a:rPr>
                        <a:t> optic</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0.054959</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215500300"/>
                  </a:ext>
                </a:extLst>
              </a:tr>
              <a:tr h="186224">
                <a:tc>
                  <a:txBody>
                    <a:bodyPr/>
                    <a:lstStyle/>
                    <a:p>
                      <a:pPr algn="l" fontAlgn="b"/>
                      <a:r>
                        <a:rPr lang="en-US" sz="1200" u="none" strike="noStrike">
                          <a:effectLst/>
                          <a:latin typeface="+mj-lt"/>
                          <a:cs typeface="Calibri" panose="020F0502020204030204" pitchFamily="34" charset="0"/>
                        </a:rPr>
                        <a:t>techsupport_No</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0.042986</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725890582"/>
                  </a:ext>
                </a:extLst>
              </a:tr>
              <a:tr h="186224">
                <a:tc>
                  <a:txBody>
                    <a:bodyPr/>
                    <a:lstStyle/>
                    <a:p>
                      <a:pPr algn="l" fontAlgn="b"/>
                      <a:r>
                        <a:rPr lang="en-US" sz="1200" u="none" strike="noStrike" err="1">
                          <a:effectLst/>
                          <a:latin typeface="+mj-lt"/>
                          <a:cs typeface="Calibri" panose="020F0502020204030204" pitchFamily="34" charset="0"/>
                        </a:rPr>
                        <a:t>Additional_Services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0.040284</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70428573"/>
                  </a:ext>
                </a:extLst>
              </a:tr>
              <a:tr h="217983">
                <a:tc>
                  <a:txBody>
                    <a:bodyPr/>
                    <a:lstStyle/>
                    <a:p>
                      <a:pPr algn="l" fontAlgn="b"/>
                      <a:r>
                        <a:rPr lang="en-US" sz="1200" u="none" strike="noStrike">
                          <a:effectLst/>
                          <a:latin typeface="+mj-lt"/>
                          <a:cs typeface="Calibri" panose="020F0502020204030204" pitchFamily="34" charset="0"/>
                        </a:rPr>
                        <a:t>PaymentMethod_automatic</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0.037864</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876763527"/>
                  </a:ext>
                </a:extLst>
              </a:tr>
              <a:tr h="186224">
                <a:tc>
                  <a:txBody>
                    <a:bodyPr/>
                    <a:lstStyle/>
                    <a:p>
                      <a:pPr algn="l" fontAlgn="b"/>
                      <a:r>
                        <a:rPr lang="en-US" sz="1200" u="none" strike="noStrike" err="1">
                          <a:effectLst/>
                          <a:latin typeface="+mj-lt"/>
                          <a:cs typeface="Calibri" panose="020F0502020204030204" pitchFamily="34" charset="0"/>
                        </a:rPr>
                        <a:t>onlinebackup_No</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dirty="0">
                          <a:effectLst/>
                          <a:latin typeface="+mj-lt"/>
                          <a:cs typeface="Calibri" panose="020F0502020204030204" pitchFamily="34" charset="0"/>
                        </a:rPr>
                        <a:t>0.031761</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907705243"/>
                  </a:ext>
                </a:extLst>
              </a:tr>
              <a:tr h="186224">
                <a:tc>
                  <a:txBody>
                    <a:bodyPr/>
                    <a:lstStyle/>
                    <a:p>
                      <a:pPr algn="l" fontAlgn="b"/>
                      <a:r>
                        <a:rPr lang="en-US" sz="1200" u="none" strike="noStrike" dirty="0" err="1">
                          <a:effectLst/>
                          <a:latin typeface="+mj-lt"/>
                          <a:cs typeface="Calibri" panose="020F0502020204030204" pitchFamily="34" charset="0"/>
                        </a:rPr>
                        <a:t>contract_Two</a:t>
                      </a:r>
                      <a:r>
                        <a:rPr lang="en-US" sz="1200" u="none" strike="noStrike" dirty="0">
                          <a:effectLst/>
                          <a:latin typeface="+mj-lt"/>
                          <a:cs typeface="Calibri" panose="020F0502020204030204" pitchFamily="34" charset="0"/>
                        </a:rPr>
                        <a:t> year</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0.031582</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6348886"/>
                  </a:ext>
                </a:extLst>
              </a:tr>
              <a:tr h="217983">
                <a:tc>
                  <a:txBody>
                    <a:bodyPr/>
                    <a:lstStyle/>
                    <a:p>
                      <a:pPr algn="l" fontAlgn="b"/>
                      <a:r>
                        <a:rPr lang="en-US" sz="1200" u="none" strike="noStrike" dirty="0" err="1">
                          <a:effectLst/>
                          <a:latin typeface="+mj-lt"/>
                          <a:cs typeface="Calibri" panose="020F0502020204030204" pitchFamily="34" charset="0"/>
                        </a:rPr>
                        <a:t>partner_Dependents</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0.028667</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456613672"/>
                  </a:ext>
                </a:extLst>
              </a:tr>
              <a:tr h="217983">
                <a:tc>
                  <a:txBody>
                    <a:bodyPr/>
                    <a:lstStyle/>
                    <a:p>
                      <a:pPr algn="l" fontAlgn="b"/>
                      <a:r>
                        <a:rPr lang="en-US" sz="1200" u="none" strike="noStrike" err="1">
                          <a:effectLst/>
                          <a:latin typeface="+mj-lt"/>
                          <a:cs typeface="Calibri" panose="020F0502020204030204" pitchFamily="34" charset="0"/>
                        </a:rPr>
                        <a:t>paperlessbilling_Yes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0.025341</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679562976"/>
                  </a:ext>
                </a:extLst>
              </a:tr>
              <a:tr h="186224">
                <a:tc>
                  <a:txBody>
                    <a:bodyPr/>
                    <a:lstStyle/>
                    <a:p>
                      <a:pPr algn="l" fontAlgn="b"/>
                      <a:r>
                        <a:rPr lang="en-US" sz="1200" u="none" strike="noStrike">
                          <a:effectLst/>
                          <a:latin typeface="+mj-lt"/>
                          <a:cs typeface="Calibri" panose="020F0502020204030204" pitchFamily="34" charset="0"/>
                        </a:rPr>
                        <a:t>StreamingServices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0.022712</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336041085"/>
                  </a:ext>
                </a:extLst>
              </a:tr>
              <a:tr h="217983">
                <a:tc>
                  <a:txBody>
                    <a:bodyPr/>
                    <a:lstStyle/>
                    <a:p>
                      <a:pPr algn="l" fontAlgn="b"/>
                      <a:r>
                        <a:rPr lang="en-US" sz="1200" u="none" strike="noStrike" err="1">
                          <a:effectLst/>
                          <a:latin typeface="+mj-lt"/>
                          <a:cs typeface="Calibri" panose="020F0502020204030204" pitchFamily="34" charset="0"/>
                        </a:rPr>
                        <a:t>deviceprotection_No</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0.021550</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680731205"/>
                  </a:ext>
                </a:extLst>
              </a:tr>
              <a:tr h="186224">
                <a:tc>
                  <a:txBody>
                    <a:bodyPr/>
                    <a:lstStyle/>
                    <a:p>
                      <a:pPr algn="l" fontAlgn="b"/>
                      <a:r>
                        <a:rPr lang="en-US" sz="1200" u="none" strike="noStrike">
                          <a:effectLst/>
                          <a:latin typeface="+mj-lt"/>
                          <a:cs typeface="Calibri" panose="020F0502020204030204" pitchFamily="34" charset="0"/>
                        </a:rPr>
                        <a:t>contract_One year</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0.017505</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286921497"/>
                  </a:ext>
                </a:extLst>
              </a:tr>
              <a:tr h="186224">
                <a:tc>
                  <a:txBody>
                    <a:bodyPr/>
                    <a:lstStyle/>
                    <a:p>
                      <a:pPr algn="l" fontAlgn="b"/>
                      <a:r>
                        <a:rPr lang="en-US" sz="1200" u="none" strike="noStrike">
                          <a:effectLst/>
                          <a:latin typeface="+mj-lt"/>
                          <a:cs typeface="Calibri" panose="020F0502020204030204" pitchFamily="34" charset="0"/>
                        </a:rPr>
                        <a:t>seniorcitizen</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0.017248</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2021177699"/>
                  </a:ext>
                </a:extLst>
              </a:tr>
              <a:tr h="186224">
                <a:tc>
                  <a:txBody>
                    <a:bodyPr/>
                    <a:lstStyle/>
                    <a:p>
                      <a:pPr algn="l" fontAlgn="b"/>
                      <a:r>
                        <a:rPr lang="en-US" sz="1200" u="none" strike="noStrike">
                          <a:effectLst/>
                          <a:latin typeface="+mj-lt"/>
                          <a:cs typeface="Calibri" panose="020F0502020204030204" pitchFamily="34" charset="0"/>
                        </a:rPr>
                        <a:t>internetservice_DSL</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0.017212</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2737895813"/>
                  </a:ext>
                </a:extLst>
              </a:tr>
              <a:tr h="186224">
                <a:tc>
                  <a:txBody>
                    <a:bodyPr/>
                    <a:lstStyle/>
                    <a:p>
                      <a:pPr algn="l" fontAlgn="b"/>
                      <a:r>
                        <a:rPr lang="en-US" sz="1200" u="none" strike="noStrike">
                          <a:effectLst/>
                          <a:latin typeface="+mj-lt"/>
                          <a:cs typeface="Calibri" panose="020F0502020204030204" pitchFamily="34" charset="0"/>
                        </a:rPr>
                        <a:t>multiplelines_Yes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0.015986</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475924736"/>
                  </a:ext>
                </a:extLst>
              </a:tr>
              <a:tr h="186224">
                <a:tc>
                  <a:txBody>
                    <a:bodyPr/>
                    <a:lstStyle/>
                    <a:p>
                      <a:pPr algn="l" fontAlgn="b"/>
                      <a:r>
                        <a:rPr lang="en-US" sz="1200" u="none" strike="noStrike">
                          <a:effectLst/>
                          <a:latin typeface="+mj-lt"/>
                          <a:cs typeface="Calibri" panose="020F0502020204030204" pitchFamily="34" charset="0"/>
                        </a:rPr>
                        <a:t>gender_Female</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0.013549</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905540266"/>
                  </a:ext>
                </a:extLst>
              </a:tr>
              <a:tr h="186224">
                <a:tc>
                  <a:txBody>
                    <a:bodyPr/>
                    <a:lstStyle/>
                    <a:p>
                      <a:pPr algn="l" fontAlgn="b"/>
                      <a:r>
                        <a:rPr lang="en-US" sz="1200" u="none" strike="noStrike">
                          <a:effectLst/>
                          <a:latin typeface="+mj-lt"/>
                          <a:cs typeface="Calibri" panose="020F0502020204030204" pitchFamily="34" charset="0"/>
                        </a:rPr>
                        <a:t>gender_Male</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0.013380</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749846375"/>
                  </a:ext>
                </a:extLst>
              </a:tr>
              <a:tr h="186224">
                <a:tc>
                  <a:txBody>
                    <a:bodyPr/>
                    <a:lstStyle/>
                    <a:p>
                      <a:pPr algn="l" fontAlgn="b"/>
                      <a:r>
                        <a:rPr lang="en-US" sz="1200" u="none" strike="noStrike">
                          <a:effectLst/>
                          <a:latin typeface="+mj-lt"/>
                          <a:cs typeface="Calibri" panose="020F0502020204030204" pitchFamily="34" charset="0"/>
                        </a:rPr>
                        <a:t>internetservice_No</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a:effectLst/>
                          <a:latin typeface="+mj-lt"/>
                          <a:cs typeface="Calibri" panose="020F0502020204030204" pitchFamily="34" charset="0"/>
                        </a:rPr>
                        <a:t>0.009348</a:t>
                      </a:r>
                      <a:endParaRPr lang="en-US" sz="1200" b="0" i="0" u="none" strike="noStrike">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3799715152"/>
                  </a:ext>
                </a:extLst>
              </a:tr>
              <a:tr h="186224">
                <a:tc>
                  <a:txBody>
                    <a:bodyPr/>
                    <a:lstStyle/>
                    <a:p>
                      <a:pPr algn="l" fontAlgn="b"/>
                      <a:r>
                        <a:rPr lang="en-US" sz="1200" u="none" strike="noStrike">
                          <a:effectLst/>
                          <a:latin typeface="+mj-lt"/>
                          <a:cs typeface="Calibri" panose="020F0502020204030204" pitchFamily="34" charset="0"/>
                        </a:rPr>
                        <a:t>phoneservice_Yes</a:t>
                      </a:r>
                      <a:endParaRPr lang="en-US" sz="1200" b="0" i="0" u="none" strike="noStrike">
                        <a:solidFill>
                          <a:srgbClr val="000000"/>
                        </a:solidFill>
                        <a:effectLst/>
                        <a:latin typeface="+mj-lt"/>
                        <a:cs typeface="Calibri" panose="020F0502020204030204" pitchFamily="34" charset="0"/>
                      </a:endParaRPr>
                    </a:p>
                  </a:txBody>
                  <a:tcPr marL="4142" marR="4142" marT="4142" marB="0" anchor="b"/>
                </a:tc>
                <a:tc>
                  <a:txBody>
                    <a:bodyPr/>
                    <a:lstStyle/>
                    <a:p>
                      <a:pPr algn="l" fontAlgn="b"/>
                      <a:r>
                        <a:rPr lang="en-US" sz="1200" u="none" strike="noStrike" dirty="0">
                          <a:effectLst/>
                          <a:latin typeface="+mj-lt"/>
                          <a:cs typeface="Calibri" panose="020F0502020204030204" pitchFamily="34" charset="0"/>
                        </a:rPr>
                        <a:t>0.005133</a:t>
                      </a:r>
                      <a:endParaRPr lang="en-US" sz="1200" b="0" i="0" u="none" strike="noStrike" dirty="0">
                        <a:solidFill>
                          <a:srgbClr val="000000"/>
                        </a:solidFill>
                        <a:effectLst/>
                        <a:latin typeface="+mj-lt"/>
                        <a:cs typeface="Calibri" panose="020F0502020204030204" pitchFamily="34" charset="0"/>
                      </a:endParaRPr>
                    </a:p>
                  </a:txBody>
                  <a:tcPr marL="4142" marR="4142" marT="4142" marB="0" anchor="b"/>
                </a:tc>
                <a:extLst>
                  <a:ext uri="{0D108BD9-81ED-4DB2-BD59-A6C34878D82A}">
                    <a16:rowId xmlns:a16="http://schemas.microsoft.com/office/drawing/2014/main" val="1629309052"/>
                  </a:ext>
                </a:extLst>
              </a:tr>
            </a:tbl>
          </a:graphicData>
        </a:graphic>
      </p:graphicFrame>
    </p:spTree>
    <p:extLst>
      <p:ext uri="{BB962C8B-B14F-4D97-AF65-F5344CB8AC3E}">
        <p14:creationId xmlns:p14="http://schemas.microsoft.com/office/powerpoint/2010/main" val="1228051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89212" y="399667"/>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Over Fitting</a:t>
            </a:r>
          </a:p>
        </p:txBody>
      </p:sp>
      <p:sp>
        <p:nvSpPr>
          <p:cNvPr id="5" name="Content Placeholder 4">
            <a:extLst>
              <a:ext uri="{FF2B5EF4-FFF2-40B4-BE49-F238E27FC236}">
                <a16:creationId xmlns:a16="http://schemas.microsoft.com/office/drawing/2014/main" id="{4B6B0CF3-AAA5-A13F-C69A-F7C59A42B916}"/>
              </a:ext>
            </a:extLst>
          </p:cNvPr>
          <p:cNvSpPr>
            <a:spLocks noGrp="1"/>
          </p:cNvSpPr>
          <p:nvPr>
            <p:ph idx="1"/>
          </p:nvPr>
        </p:nvSpPr>
        <p:spPr>
          <a:xfrm>
            <a:off x="1776504" y="1035599"/>
            <a:ext cx="9943874" cy="3777622"/>
          </a:xfrm>
        </p:spPr>
        <p:txBody>
          <a:bodyPr/>
          <a:lstStyle/>
          <a:p>
            <a:pPr marL="0" indent="0">
              <a:buNone/>
            </a:pPr>
            <a:endParaRPr lang="en-US" kern="100" dirty="0">
              <a:latin typeface="Arial" panose="020B060402020202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mj-lt"/>
              <a:buAutoNum type="arabicPeriod" startAt="3"/>
            </a:pPr>
            <a:r>
              <a:rPr lang="en-US" sz="1800" b="1" kern="100" dirty="0">
                <a:effectLst/>
                <a:latin typeface="Arial" panose="020B0604020202020204" pitchFamily="34" charset="0"/>
                <a:ea typeface="Calibri" panose="020F0502020204030204" pitchFamily="34" charset="0"/>
                <a:cs typeface="Arial" panose="020B0604020202020204" pitchFamily="34" charset="0"/>
              </a:rPr>
              <a:t>K-Nearest Neighbors (KNN): </a:t>
            </a:r>
            <a:r>
              <a:rPr lang="en-US" sz="1800" kern="100" dirty="0" err="1">
                <a:effectLst/>
                <a:latin typeface="Arial" panose="020B0604020202020204" pitchFamily="34" charset="0"/>
                <a:ea typeface="Calibri" panose="020F0502020204030204" pitchFamily="34" charset="0"/>
                <a:cs typeface="Arial" panose="020B0604020202020204" pitchFamily="34" charset="0"/>
              </a:rPr>
              <a:t>n_neighbors</a:t>
            </a:r>
            <a:r>
              <a:rPr lang="en-US" sz="1800" kern="100" dirty="0">
                <a:effectLst/>
                <a:latin typeface="Arial" panose="020B0604020202020204" pitchFamily="34" charset="0"/>
                <a:ea typeface="Calibri" panose="020F0502020204030204" pitchFamily="34" charset="0"/>
                <a:cs typeface="Arial" panose="020B0604020202020204" pitchFamily="34" charset="0"/>
              </a:rPr>
              <a:t> = 51 - Accuracy: 79.20%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a:buFont typeface="+mj-lt"/>
              <a:buAutoNum type="arabicPeriod" startAt="2"/>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4" name="Picture 3">
            <a:extLst>
              <a:ext uri="{FF2B5EF4-FFF2-40B4-BE49-F238E27FC236}">
                <a16:creationId xmlns:a16="http://schemas.microsoft.com/office/drawing/2014/main" id="{74589DD7-0D36-02D5-CE26-7C27EB395FE6}"/>
              </a:ext>
            </a:extLst>
          </p:cNvPr>
          <p:cNvPicPr>
            <a:picLocks noChangeAspect="1"/>
          </p:cNvPicPr>
          <p:nvPr/>
        </p:nvPicPr>
        <p:blipFill>
          <a:blip r:embed="rId2"/>
          <a:stretch>
            <a:fillRect/>
          </a:stretch>
        </p:blipFill>
        <p:spPr>
          <a:xfrm>
            <a:off x="1776503" y="1913821"/>
            <a:ext cx="9103109" cy="2990159"/>
          </a:xfrm>
          <a:prstGeom prst="rect">
            <a:avLst/>
          </a:prstGeom>
        </p:spPr>
      </p:pic>
    </p:spTree>
    <p:extLst>
      <p:ext uri="{BB962C8B-B14F-4D97-AF65-F5344CB8AC3E}">
        <p14:creationId xmlns:p14="http://schemas.microsoft.com/office/powerpoint/2010/main" val="465608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95036" y="347249"/>
            <a:ext cx="8911687" cy="780740"/>
          </a:xfrm>
        </p:spPr>
        <p:txBody>
          <a:bodyPr vert="horz" lIns="91440" tIns="45720" rIns="91440" bIns="45720" rtlCol="0" anchor="t">
            <a:normAutofit/>
          </a:bodyPr>
          <a:lstStyle/>
          <a:p>
            <a:pPr>
              <a:buClr>
                <a:schemeClr val="accent1"/>
              </a:buClr>
            </a:pPr>
            <a:r>
              <a:rPr lang="en-US" b="1" u="sng" dirty="0">
                <a:solidFill>
                  <a:srgbClr val="FF0000"/>
                </a:solidFill>
                <a:latin typeface="Calibri" panose="020F0502020204030204" pitchFamily="34" charset="0"/>
                <a:ea typeface="Calibri" panose="020F0502020204030204" pitchFamily="34" charset="0"/>
                <a:cs typeface="Calibri" panose="020F0502020204030204" pitchFamily="34" charset="0"/>
              </a:rPr>
              <a:t>Confusion Matrix</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740230" y="979714"/>
            <a:ext cx="11451770" cy="5620591"/>
          </a:xfrm>
        </p:spPr>
        <p:txBody>
          <a:bodyPr>
            <a:noAutofit/>
          </a:bodyPr>
          <a:lstStyle/>
          <a:p>
            <a:pPr marL="0" indent="0" algn="ctr">
              <a:spcBef>
                <a:spcPts val="0"/>
              </a:spcBef>
              <a:buNone/>
            </a:pPr>
            <a:r>
              <a:rPr lang="en-US" b="1" dirty="0">
                <a:solidFill>
                  <a:schemeClr val="bg2">
                    <a:lumMod val="25000"/>
                  </a:schemeClr>
                </a:solidFill>
                <a:latin typeface="Calibri" panose="020F0502020204030204" pitchFamily="34" charset="0"/>
                <a:cs typeface="Calibri" panose="020F0502020204030204" pitchFamily="34" charset="0"/>
              </a:rPr>
              <a:t>SUMMARY ML ALGORITHMS BEST RESULTS </a:t>
            </a:r>
          </a:p>
          <a:p>
            <a:pPr marL="0" indent="0" algn="ctr">
              <a:spcBef>
                <a:spcPts val="0"/>
              </a:spcBef>
              <a:buNone/>
            </a:pPr>
            <a:r>
              <a:rPr lang="en-US" b="1" dirty="0" err="1">
                <a:solidFill>
                  <a:schemeClr val="bg2">
                    <a:lumMod val="25000"/>
                  </a:schemeClr>
                </a:solidFill>
                <a:effectLst/>
                <a:latin typeface="Calibri" panose="020F0502020204030204" pitchFamily="34" charset="0"/>
                <a:cs typeface="Calibri" panose="020F0502020204030204" pitchFamily="34" charset="0"/>
              </a:rPr>
              <a:t>RandomForest</a:t>
            </a:r>
            <a:r>
              <a:rPr lang="en-US" b="1" dirty="0">
                <a:solidFill>
                  <a:schemeClr val="bg2">
                    <a:lumMod val="25000"/>
                  </a:schemeClr>
                </a:solidFill>
                <a:effectLst/>
                <a:latin typeface="Calibri" panose="020F0502020204030204" pitchFamily="34" charset="0"/>
                <a:cs typeface="Calibri" panose="020F0502020204030204" pitchFamily="34" charset="0"/>
              </a:rPr>
              <a:t> – Confusion Matrix</a:t>
            </a:r>
          </a:p>
          <a:p>
            <a:pPr marL="0" indent="0" algn="just">
              <a:spcBef>
                <a:spcPts val="0"/>
              </a:spcBef>
              <a:buNone/>
            </a:pPr>
            <a:r>
              <a:rPr lang="en-US" dirty="0">
                <a:solidFill>
                  <a:schemeClr val="bg2">
                    <a:lumMod val="25000"/>
                  </a:schemeClr>
                </a:solidFill>
                <a:effectLst/>
                <a:latin typeface="Calibri" panose="020F0502020204030204" pitchFamily="34" charset="0"/>
                <a:cs typeface="Calibri" panose="020F0502020204030204" pitchFamily="34" charset="0"/>
              </a:rPr>
              <a:t>True Negatives (TN): 944 - The model correctly predicted that 944 customers would not churn.</a:t>
            </a:r>
          </a:p>
          <a:p>
            <a:pPr marL="0" indent="0" algn="just">
              <a:spcBef>
                <a:spcPts val="0"/>
              </a:spcBef>
              <a:buNone/>
            </a:pPr>
            <a:r>
              <a:rPr lang="en-US" dirty="0">
                <a:solidFill>
                  <a:schemeClr val="bg2">
                    <a:lumMod val="25000"/>
                  </a:schemeClr>
                </a:solidFill>
                <a:effectLst/>
                <a:latin typeface="Calibri" panose="020F0502020204030204" pitchFamily="34" charset="0"/>
                <a:cs typeface="Calibri" panose="020F0502020204030204" pitchFamily="34" charset="0"/>
              </a:rPr>
              <a:t>False Positives (FP): 97 - The model incorrectly predicted that 97 customers would churn when they actually did not.</a:t>
            </a:r>
          </a:p>
          <a:p>
            <a:pPr marL="0" indent="0" algn="just">
              <a:spcBef>
                <a:spcPts val="0"/>
              </a:spcBef>
              <a:buNone/>
            </a:pPr>
            <a:r>
              <a:rPr lang="en-US" dirty="0">
                <a:solidFill>
                  <a:schemeClr val="bg2">
                    <a:lumMod val="25000"/>
                  </a:schemeClr>
                </a:solidFill>
                <a:effectLst/>
                <a:latin typeface="Calibri" panose="020F0502020204030204" pitchFamily="34" charset="0"/>
                <a:cs typeface="Calibri" panose="020F0502020204030204" pitchFamily="34" charset="0"/>
              </a:rPr>
              <a:t>False Negatives (FN): 171 - The model incorrectly predicted that 171 customers would not churn when they actually did.</a:t>
            </a:r>
          </a:p>
          <a:p>
            <a:pPr marL="0" indent="0" algn="just">
              <a:spcBef>
                <a:spcPts val="0"/>
              </a:spcBef>
              <a:buNone/>
            </a:pPr>
            <a:r>
              <a:rPr lang="en-US" dirty="0">
                <a:solidFill>
                  <a:schemeClr val="bg2">
                    <a:lumMod val="25000"/>
                  </a:schemeClr>
                </a:solidFill>
                <a:effectLst/>
                <a:latin typeface="Calibri" panose="020F0502020204030204" pitchFamily="34" charset="0"/>
                <a:cs typeface="Calibri" panose="020F0502020204030204" pitchFamily="34" charset="0"/>
              </a:rPr>
              <a:t>True Positives (</a:t>
            </a:r>
            <a:r>
              <a:rPr lang="en-US" dirty="0" err="1">
                <a:solidFill>
                  <a:schemeClr val="bg2">
                    <a:lumMod val="25000"/>
                  </a:schemeClr>
                </a:solidFill>
                <a:effectLst/>
                <a:latin typeface="Calibri" panose="020F0502020204030204" pitchFamily="34" charset="0"/>
                <a:cs typeface="Calibri" panose="020F0502020204030204" pitchFamily="34" charset="0"/>
              </a:rPr>
              <a:t>TP</a:t>
            </a:r>
            <a:r>
              <a:rPr lang="en-US" dirty="0">
                <a:solidFill>
                  <a:schemeClr val="bg2">
                    <a:lumMod val="25000"/>
                  </a:schemeClr>
                </a:solidFill>
                <a:effectLst/>
                <a:latin typeface="Calibri" panose="020F0502020204030204" pitchFamily="34" charset="0"/>
                <a:cs typeface="Calibri" panose="020F0502020204030204" pitchFamily="34" charset="0"/>
              </a:rPr>
              <a:t>): 197 - The model correctly predicted that 197 customers would churn.</a:t>
            </a:r>
            <a:endParaRPr lang="ru-RU" dirty="0">
              <a:solidFill>
                <a:schemeClr val="bg2">
                  <a:lumMod val="25000"/>
                </a:schemeClr>
              </a:solidFill>
              <a:effectLst/>
              <a:latin typeface="Calibri" panose="020F0502020204030204" pitchFamily="34" charset="0"/>
              <a:cs typeface="Calibri" panose="020F0502020204030204" pitchFamily="34" charset="0"/>
            </a:endParaRPr>
          </a:p>
        </p:txBody>
      </p:sp>
      <p:pic>
        <p:nvPicPr>
          <p:cNvPr id="5" name="Рисунок 4">
            <a:extLst>
              <a:ext uri="{FF2B5EF4-FFF2-40B4-BE49-F238E27FC236}">
                <a16:creationId xmlns:a16="http://schemas.microsoft.com/office/drawing/2014/main" id="{E77C6ACE-1083-4619-9B25-BA234686C898}"/>
              </a:ext>
            </a:extLst>
          </p:cNvPr>
          <p:cNvPicPr>
            <a:picLocks noChangeAspect="1"/>
          </p:cNvPicPr>
          <p:nvPr/>
        </p:nvPicPr>
        <p:blipFill>
          <a:blip r:embed="rId2"/>
          <a:stretch>
            <a:fillRect/>
          </a:stretch>
        </p:blipFill>
        <p:spPr>
          <a:xfrm>
            <a:off x="3950959" y="2797628"/>
            <a:ext cx="4905873" cy="3933305"/>
          </a:xfrm>
          <a:prstGeom prst="rect">
            <a:avLst/>
          </a:prstGeom>
        </p:spPr>
      </p:pic>
    </p:spTree>
    <p:extLst>
      <p:ext uri="{BB962C8B-B14F-4D97-AF65-F5344CB8AC3E}">
        <p14:creationId xmlns:p14="http://schemas.microsoft.com/office/powerpoint/2010/main" val="743660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a:xfrm>
            <a:off x="1439252" y="2888201"/>
            <a:ext cx="9570304" cy="1081598"/>
          </a:xfrm>
        </p:spPr>
        <p:txBody>
          <a:bodyPr>
            <a:noAutofit/>
          </a:bodyPr>
          <a:lstStyle/>
          <a:p>
            <a:pPr algn="ctr"/>
            <a:r>
              <a:rPr lang="en-US" sz="4800" b="1" dirty="0">
                <a:solidFill>
                  <a:srgbClr val="FF0000"/>
                </a:solidFill>
              </a:rPr>
              <a:t>Part B: MongoDB</a:t>
            </a:r>
            <a:br>
              <a:rPr lang="he-IL" sz="4000" dirty="0">
                <a:solidFill>
                  <a:srgbClr val="FF0000"/>
                </a:solidFill>
              </a:rPr>
            </a:br>
            <a:endParaRPr lang="he-IL" sz="4000" dirty="0"/>
          </a:p>
        </p:txBody>
      </p:sp>
    </p:spTree>
    <p:extLst>
      <p:ext uri="{BB962C8B-B14F-4D97-AF65-F5344CB8AC3E}">
        <p14:creationId xmlns:p14="http://schemas.microsoft.com/office/powerpoint/2010/main" val="154004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58463" y="624110"/>
            <a:ext cx="9746150" cy="1280890"/>
          </a:xfrm>
        </p:spPr>
        <p:txBody>
          <a:bodyPr>
            <a:normAutofit fontScale="90000"/>
          </a:bodyPr>
          <a:lstStyle/>
          <a:p>
            <a:r>
              <a:rPr lang="en-US" b="1" dirty="0"/>
              <a:t>Creating MongoDB Database and Collection</a:t>
            </a:r>
            <a:br>
              <a:rPr lang="en-US" dirty="0"/>
            </a:br>
            <a:endParaRPr lang="he-IL" dirty="0"/>
          </a:p>
        </p:txBody>
      </p:sp>
      <p:sp>
        <p:nvSpPr>
          <p:cNvPr id="3" name="מציין מיקום תוכן 2"/>
          <p:cNvSpPr>
            <a:spLocks noGrp="1"/>
          </p:cNvSpPr>
          <p:nvPr>
            <p:ph idx="1"/>
          </p:nvPr>
        </p:nvSpPr>
        <p:spPr>
          <a:xfrm>
            <a:off x="1143000" y="1239715"/>
            <a:ext cx="10361612" cy="4671507"/>
          </a:xfrm>
        </p:spPr>
        <p:txBody>
          <a:bodyPr>
            <a:normAutofit fontScale="25000" lnSpcReduction="20000"/>
          </a:bodyPr>
          <a:lstStyle/>
          <a:p>
            <a:r>
              <a:rPr lang="en-US" sz="64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 opened MongoDB Compass and created a new database called `BDA`. </a:t>
            </a:r>
          </a:p>
          <a:p>
            <a:r>
              <a:rPr lang="en-US" sz="64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Within this database, we created a collection named `Customers` and imported the `</a:t>
            </a:r>
            <a:r>
              <a:rPr lang="en-US" sz="640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churn.json</a:t>
            </a:r>
            <a:r>
              <a:rPr lang="en-US" sz="64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file into it.</a:t>
            </a:r>
          </a:p>
          <a:p>
            <a:r>
              <a:rPr lang="en-US" sz="64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 set up a VS code and installed the `</a:t>
            </a:r>
            <a:r>
              <a:rPr lang="en-US" sz="640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PyMongo</a:t>
            </a:r>
            <a:r>
              <a:rPr lang="en-US" sz="640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library and connected to MongoDB. </a:t>
            </a:r>
          </a:p>
          <a:p>
            <a:pPr>
              <a:lnSpc>
                <a:spcPct val="107000"/>
              </a:lnSpc>
              <a:spcAft>
                <a:spcPts val="800"/>
              </a:spcAft>
            </a:pPr>
            <a:r>
              <a:rPr lang="en-US" sz="6400" dirty="0">
                <a:effectLst/>
                <a:latin typeface="Calibri" panose="020F0502020204030204" pitchFamily="34" charset="0"/>
                <a:ea typeface="Calibri" panose="020F0502020204030204" pitchFamily="34" charset="0"/>
                <a:cs typeface="Calibri" panose="020F0502020204030204" pitchFamily="34" charset="0"/>
              </a:rPr>
              <a:t>Using </a:t>
            </a:r>
            <a:r>
              <a:rPr lang="en-US" sz="6400" dirty="0" err="1">
                <a:effectLst/>
                <a:latin typeface="Calibri" panose="020F0502020204030204" pitchFamily="34" charset="0"/>
                <a:ea typeface="Calibri" panose="020F0502020204030204" pitchFamily="34" charset="0"/>
                <a:cs typeface="Calibri" panose="020F0502020204030204" pitchFamily="34" charset="0"/>
              </a:rPr>
              <a:t>PyMongo</a:t>
            </a:r>
            <a:r>
              <a:rPr lang="en-US" sz="6400" dirty="0">
                <a:effectLst/>
                <a:latin typeface="Calibri" panose="020F0502020204030204" pitchFamily="34" charset="0"/>
                <a:ea typeface="Calibri" panose="020F0502020204030204" pitchFamily="34" charset="0"/>
                <a:cs typeface="Calibri" panose="020F0502020204030204" pitchFamily="34" charset="0"/>
              </a:rPr>
              <a:t>, write MQL query (Mongo Query Language) that returns:</a:t>
            </a:r>
          </a:p>
          <a:p>
            <a:pPr lvl="1">
              <a:lnSpc>
                <a:spcPct val="107000"/>
              </a:lnSpc>
              <a:spcAft>
                <a:spcPts val="800"/>
              </a:spcAft>
            </a:pPr>
            <a:r>
              <a:rPr lang="en-US" sz="6400" dirty="0">
                <a:effectLst/>
                <a:latin typeface="Calibri" panose="020F0502020204030204" pitchFamily="34" charset="0"/>
                <a:ea typeface="Calibri" panose="020F0502020204030204" pitchFamily="34" charset="0"/>
                <a:cs typeface="Calibri" panose="020F0502020204030204" pitchFamily="34" charset="0"/>
              </a:rPr>
              <a:t>Only documents that have all the fields.</a:t>
            </a:r>
          </a:p>
          <a:p>
            <a:pPr lvl="2" fontAlgn="base">
              <a:lnSpc>
                <a:spcPct val="107000"/>
              </a:lnSpc>
              <a:spcAft>
                <a:spcPts val="800"/>
              </a:spcAft>
            </a:pPr>
            <a:r>
              <a:rPr lang="he-IL" altLang="he-IL" sz="6400" dirty="0">
                <a:latin typeface="Calibri" panose="020F0502020204030204" pitchFamily="34" charset="0"/>
                <a:ea typeface="Calibri" panose="020F0502020204030204" pitchFamily="34" charset="0"/>
                <a:cs typeface="Calibri" panose="020F0502020204030204" pitchFamily="34" charset="0"/>
              </a:rPr>
              <a:t>Remove 1,577 documents that do not have the "Payment Method" field.</a:t>
            </a:r>
          </a:p>
          <a:p>
            <a:pPr lvl="2" fontAlgn="base">
              <a:lnSpc>
                <a:spcPct val="107000"/>
              </a:lnSpc>
              <a:spcAft>
                <a:spcPts val="800"/>
              </a:spcAft>
            </a:pPr>
            <a:r>
              <a:rPr lang="he-IL" altLang="he-IL" sz="6400" dirty="0">
                <a:latin typeface="Calibri" panose="020F0502020204030204" pitchFamily="34" charset="0"/>
                <a:ea typeface="Calibri" panose="020F0502020204030204" pitchFamily="34" charset="0"/>
                <a:cs typeface="Calibri" panose="020F0502020204030204" pitchFamily="34" charset="0"/>
              </a:rPr>
              <a:t>Remove 5 documents where the "Total Charges" field is an empty string. </a:t>
            </a:r>
            <a:endParaRPr lang="en-US" sz="6400" dirty="0">
              <a:effectLst/>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pPr>
            <a:r>
              <a:rPr lang="en-US" sz="6400" dirty="0">
                <a:effectLst/>
                <a:latin typeface="Calibri" panose="020F0502020204030204" pitchFamily="34" charset="0"/>
                <a:ea typeface="Calibri" panose="020F0502020204030204" pitchFamily="34" charset="0"/>
                <a:cs typeface="Calibri" panose="020F0502020204030204" pitchFamily="34" charset="0"/>
              </a:rPr>
              <a:t>All the fields except "_id".</a:t>
            </a:r>
          </a:p>
          <a:p>
            <a:pPr lvl="1">
              <a:lnSpc>
                <a:spcPct val="107000"/>
              </a:lnSpc>
              <a:spcAft>
                <a:spcPts val="800"/>
              </a:spcAft>
            </a:pPr>
            <a:endParaRPr lang="en-US" sz="6400" dirty="0">
              <a:latin typeface="Calibri" panose="020F0502020204030204" pitchFamily="34" charset="0"/>
              <a:ea typeface="Calibri" panose="020F0502020204030204" pitchFamily="34" charset="0"/>
              <a:cs typeface="Calibri" panose="020F0502020204030204" pitchFamily="34" charset="0"/>
            </a:endParaRPr>
          </a:p>
          <a:p>
            <a:pPr lvl="1">
              <a:lnSpc>
                <a:spcPct val="107000"/>
              </a:lnSpc>
              <a:spcAft>
                <a:spcPts val="800"/>
              </a:spcAft>
            </a:pPr>
            <a:endParaRPr lang="en-US" sz="6400" dirty="0">
              <a:effectLst/>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7000"/>
              </a:lnSpc>
              <a:spcAft>
                <a:spcPts val="800"/>
              </a:spcAft>
              <a:buNone/>
            </a:pPr>
            <a:endParaRPr lang="en-US" sz="6400" dirty="0">
              <a:effectLst/>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7000"/>
              </a:lnSpc>
              <a:spcAft>
                <a:spcPts val="800"/>
              </a:spcAft>
              <a:buNone/>
            </a:pPr>
            <a:endParaRPr lang="en-US" sz="6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6400" b="1" dirty="0">
                <a:solidFill>
                  <a:srgbClr val="FF0000"/>
                </a:solidFill>
                <a:latin typeface="Calibri" panose="020F0502020204030204" pitchFamily="34" charset="0"/>
                <a:ea typeface="Calibri" panose="020F0502020204030204" pitchFamily="34" charset="0"/>
                <a:cs typeface="Calibri" panose="020F0502020204030204" pitchFamily="34" charset="0"/>
              </a:rPr>
              <a:t>After these removals, 23,418 customers remain that have all the necessary fields.</a:t>
            </a: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pPr marL="0" indent="0">
              <a:buNone/>
            </a:pPr>
            <a:br>
              <a:rPr lang="en-US" sz="1400" dirty="0">
                <a:solidFill>
                  <a:schemeClr val="bg2">
                    <a:lumMod val="25000"/>
                  </a:schemeClr>
                </a:solidFill>
                <a:latin typeface="Calibri" panose="020F0502020204030204" pitchFamily="34" charset="0"/>
                <a:cs typeface="Calibri" panose="020F0502020204030204" pitchFamily="34" charset="0"/>
              </a:rPr>
            </a:br>
            <a:endParaRPr lang="en-US" sz="14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endParaRPr lang="he-IL" sz="1400" dirty="0"/>
          </a:p>
        </p:txBody>
      </p:sp>
      <p:pic>
        <p:nvPicPr>
          <p:cNvPr id="4" name="תמונה 3"/>
          <p:cNvPicPr>
            <a:picLocks noChangeAspect="1"/>
          </p:cNvPicPr>
          <p:nvPr/>
        </p:nvPicPr>
        <p:blipFill rotWithShape="1">
          <a:blip r:embed="rId2"/>
          <a:srcRect l="46878" t="19422"/>
          <a:stretch/>
        </p:blipFill>
        <p:spPr>
          <a:xfrm>
            <a:off x="9774454" y="1905000"/>
            <a:ext cx="1770927" cy="2033220"/>
          </a:xfrm>
          <a:prstGeom prst="rect">
            <a:avLst/>
          </a:prstGeom>
        </p:spPr>
      </p:pic>
      <p:pic>
        <p:nvPicPr>
          <p:cNvPr id="9" name="Picture 8">
            <a:extLst>
              <a:ext uri="{FF2B5EF4-FFF2-40B4-BE49-F238E27FC236}">
                <a16:creationId xmlns:a16="http://schemas.microsoft.com/office/drawing/2014/main" id="{6943AC67-3017-C66D-70D4-C0B563DD6FC6}"/>
              </a:ext>
            </a:extLst>
          </p:cNvPr>
          <p:cNvPicPr>
            <a:picLocks noChangeAspect="1"/>
          </p:cNvPicPr>
          <p:nvPr/>
        </p:nvPicPr>
        <p:blipFill>
          <a:blip r:embed="rId3"/>
          <a:stretch>
            <a:fillRect/>
          </a:stretch>
        </p:blipFill>
        <p:spPr>
          <a:xfrm>
            <a:off x="1142999" y="4360893"/>
            <a:ext cx="8146954" cy="1644397"/>
          </a:xfrm>
          <a:prstGeom prst="rect">
            <a:avLst/>
          </a:prstGeom>
        </p:spPr>
      </p:pic>
    </p:spTree>
    <p:extLst>
      <p:ext uri="{BB962C8B-B14F-4D97-AF65-F5344CB8AC3E}">
        <p14:creationId xmlns:p14="http://schemas.microsoft.com/office/powerpoint/2010/main" val="2335414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1280890"/>
          </a:xfrm>
        </p:spPr>
        <p:txBody>
          <a:bodyPr>
            <a:normAutofit fontScale="90000"/>
          </a:bodyPr>
          <a:lstStyle/>
          <a:p>
            <a:r>
              <a:rPr lang="en-US" b="1" dirty="0"/>
              <a:t>Use MongoDB Compass to analyze the scheme</a:t>
            </a:r>
            <a:br>
              <a:rPr lang="en-US" dirty="0"/>
            </a:br>
            <a:endParaRPr lang="he-IL" dirty="0"/>
          </a:p>
        </p:txBody>
      </p:sp>
      <p:sp>
        <p:nvSpPr>
          <p:cNvPr id="3" name="מציין מיקום תוכן 2"/>
          <p:cNvSpPr>
            <a:spLocks noGrp="1"/>
          </p:cNvSpPr>
          <p:nvPr>
            <p:ph idx="1"/>
          </p:nvPr>
        </p:nvSpPr>
        <p:spPr>
          <a:xfrm>
            <a:off x="1397001" y="1413933"/>
            <a:ext cx="10107612" cy="4497289"/>
          </a:xfrm>
        </p:spPr>
        <p:txBody>
          <a:bodyPr>
            <a:normAutofit/>
          </a:bodyPr>
          <a:lstStyle/>
          <a:p>
            <a:pPr marL="400050" indent="-285750" fontAlgn="base">
              <a:lnSpc>
                <a:spcPct val="107000"/>
              </a:lnSpc>
              <a:spcAft>
                <a:spcPts val="800"/>
              </a:spcAft>
            </a:pPr>
            <a:r>
              <a:rPr lang="en-US" sz="1600" b="1" u="sng" dirty="0" err="1">
                <a:solidFill>
                  <a:srgbClr val="FF0000"/>
                </a:solidFill>
              </a:rPr>
              <a:t>PaymentMethod</a:t>
            </a:r>
            <a:r>
              <a:rPr lang="en-US" sz="1600" dirty="0"/>
              <a:t> </a:t>
            </a:r>
            <a:r>
              <a:rPr lang="en-US" sz="1600" dirty="0">
                <a:solidFill>
                  <a:schemeClr val="bg2">
                    <a:lumMod val="25000"/>
                  </a:schemeClr>
                </a:solidFill>
                <a:latin typeface="Calibri" panose="020F0502020204030204" pitchFamily="34" charset="0"/>
                <a:cs typeface="Calibri" panose="020F0502020204030204" pitchFamily="34" charset="0"/>
              </a:rPr>
              <a:t>:6%  don't have </a:t>
            </a:r>
            <a:r>
              <a:rPr lang="he-IL" altLang="he-IL" sz="1600" dirty="0">
                <a:latin typeface="Calibri" panose="020F0502020204030204" pitchFamily="34" charset="0"/>
                <a:ea typeface="Calibri" panose="020F0502020204030204" pitchFamily="34" charset="0"/>
                <a:cs typeface="Calibri" panose="020F0502020204030204" pitchFamily="34" charset="0"/>
              </a:rPr>
              <a:t>"Payment Method" field </a:t>
            </a: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r>
              <a:rPr lang="en-US" sz="1600" b="1" u="sng" dirty="0">
                <a:solidFill>
                  <a:srgbClr val="FF0000"/>
                </a:solidFill>
              </a:rPr>
              <a:t>Services </a:t>
            </a:r>
            <a:r>
              <a:rPr lang="en-US" sz="1600" dirty="0">
                <a:solidFill>
                  <a:schemeClr val="bg2">
                    <a:lumMod val="25000"/>
                  </a:schemeClr>
                </a:solidFill>
                <a:latin typeface="Calibri" panose="020F0502020204030204" pitchFamily="34" charset="0"/>
                <a:cs typeface="Calibri" panose="020F0502020204030204" pitchFamily="34" charset="0"/>
              </a:rPr>
              <a:t>Document with 9 nested fields- (by using </a:t>
            </a:r>
            <a:r>
              <a:rPr lang="en-US" sz="1600" dirty="0" err="1">
                <a:solidFill>
                  <a:schemeClr val="bg2">
                    <a:lumMod val="25000"/>
                  </a:schemeClr>
                </a:solidFill>
                <a:latin typeface="Calibri" panose="020F0502020204030204" pitchFamily="34" charset="0"/>
                <a:cs typeface="Calibri" panose="020F0502020204030204" pitchFamily="34" charset="0"/>
              </a:rPr>
              <a:t>json_normalize</a:t>
            </a:r>
            <a:r>
              <a:rPr lang="en-US" sz="1600" dirty="0">
                <a:solidFill>
                  <a:schemeClr val="bg2">
                    <a:lumMod val="25000"/>
                  </a:schemeClr>
                </a:solidFill>
                <a:latin typeface="Calibri" panose="020F0502020204030204" pitchFamily="34" charset="0"/>
                <a:cs typeface="Calibri" panose="020F0502020204030204" pitchFamily="34" charset="0"/>
              </a:rPr>
              <a:t> we "fix" the columns name)</a:t>
            </a: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r>
              <a:rPr lang="en-US" sz="1600" b="1" dirty="0">
                <a:solidFill>
                  <a:srgbClr val="FF0000"/>
                </a:solidFill>
              </a:rPr>
              <a:t>tenure</a:t>
            </a:r>
            <a:r>
              <a:rPr lang="en-US" sz="1600" dirty="0"/>
              <a:t> </a:t>
            </a:r>
            <a:r>
              <a:rPr lang="en-US" sz="1600" dirty="0">
                <a:solidFill>
                  <a:schemeClr val="bg2">
                    <a:lumMod val="25000"/>
                  </a:schemeClr>
                </a:solidFill>
                <a:latin typeface="Calibri" panose="020F0502020204030204" pitchFamily="34" charset="0"/>
                <a:cs typeface="Calibri" panose="020F0502020204030204" pitchFamily="34" charset="0"/>
              </a:rPr>
              <a:t>about  0.3% of the documents - integer type</a:t>
            </a:r>
          </a:p>
          <a:p>
            <a:endParaRPr lang="en-US" sz="16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600" dirty="0">
              <a:solidFill>
                <a:schemeClr val="bg2">
                  <a:lumMod val="25000"/>
                </a:schemeClr>
              </a:solidFill>
              <a:latin typeface="Calibri" panose="020F0502020204030204" pitchFamily="34" charset="0"/>
              <a:cs typeface="Calibri" panose="020F0502020204030204" pitchFamily="34" charset="0"/>
            </a:endParaRPr>
          </a:p>
          <a:p>
            <a:r>
              <a:rPr lang="en-US" sz="1600" b="1" dirty="0" err="1">
                <a:solidFill>
                  <a:srgbClr val="FF0000"/>
                </a:solidFill>
              </a:rPr>
              <a:t>PaperlessBilling</a:t>
            </a:r>
            <a:r>
              <a:rPr lang="en-US" sz="1600" dirty="0"/>
              <a:t> </a:t>
            </a:r>
            <a:r>
              <a:rPr lang="en-US" sz="1600" dirty="0">
                <a:solidFill>
                  <a:schemeClr val="bg2">
                    <a:lumMod val="25000"/>
                  </a:schemeClr>
                </a:solidFill>
                <a:latin typeface="Calibri" panose="020F0502020204030204" pitchFamily="34" charset="0"/>
                <a:cs typeface="Calibri" panose="020F0502020204030204" pitchFamily="34" charset="0"/>
              </a:rPr>
              <a:t>Array lengths size 1 with average: 1.0 with string 'Yes' or ‘No’- need to convert to string</a:t>
            </a:r>
          </a:p>
          <a:p>
            <a:endParaRPr lang="en-US" sz="1600" dirty="0">
              <a:solidFill>
                <a:schemeClr val="bg2">
                  <a:lumMod val="25000"/>
                </a:schemeClr>
              </a:solidFill>
              <a:latin typeface="Calibri" panose="020F0502020204030204" pitchFamily="34" charset="0"/>
              <a:cs typeface="Calibri" panose="020F0502020204030204" pitchFamily="34" charset="0"/>
            </a:endParaRPr>
          </a:p>
          <a:p>
            <a:endParaRPr lang="en-US" sz="1600" dirty="0">
              <a:solidFill>
                <a:schemeClr val="bg2">
                  <a:lumMod val="25000"/>
                </a:schemeClr>
              </a:solidFill>
              <a:latin typeface="Calibri" panose="020F0502020204030204" pitchFamily="34" charset="0"/>
              <a:cs typeface="Calibri" panose="020F0502020204030204" pitchFamily="34" charset="0"/>
            </a:endParaRPr>
          </a:p>
          <a:p>
            <a:endParaRPr lang="en-US" sz="1600" dirty="0">
              <a:solidFill>
                <a:schemeClr val="bg2">
                  <a:lumMod val="25000"/>
                </a:schemeClr>
              </a:solidFill>
              <a:latin typeface="Calibri" panose="020F0502020204030204" pitchFamily="34" charset="0"/>
              <a:cs typeface="Calibri" panose="020F0502020204030204" pitchFamily="34" charset="0"/>
            </a:endParaRPr>
          </a:p>
          <a:p>
            <a:endParaRPr lang="en-US" sz="16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dirty="0"/>
          </a:p>
          <a:p>
            <a:pPr marL="0" indent="0">
              <a:buNone/>
            </a:pPr>
            <a:endParaRPr lang="en-US" sz="1400"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he-IL" sz="1400" dirty="0"/>
          </a:p>
          <a:p>
            <a:pPr marL="0" indent="0" algn="l">
              <a:buNone/>
            </a:pPr>
            <a:endParaRPr lang="en-US" sz="1400" dirty="0"/>
          </a:p>
          <a:p>
            <a:pPr marL="0" indent="0">
              <a:buNone/>
            </a:pPr>
            <a:endParaRPr lang="he-IL" sz="1400" dirty="0"/>
          </a:p>
        </p:txBody>
      </p:sp>
      <p:pic>
        <p:nvPicPr>
          <p:cNvPr id="5" name="Picture 4">
            <a:extLst>
              <a:ext uri="{FF2B5EF4-FFF2-40B4-BE49-F238E27FC236}">
                <a16:creationId xmlns:a16="http://schemas.microsoft.com/office/drawing/2014/main" id="{FB51FAB2-13B7-4100-FDA7-63B25B0A50FD}"/>
              </a:ext>
            </a:extLst>
          </p:cNvPr>
          <p:cNvPicPr>
            <a:picLocks noChangeAspect="1"/>
          </p:cNvPicPr>
          <p:nvPr/>
        </p:nvPicPr>
        <p:blipFill>
          <a:blip r:embed="rId2"/>
          <a:stretch>
            <a:fillRect/>
          </a:stretch>
        </p:blipFill>
        <p:spPr>
          <a:xfrm>
            <a:off x="1422723" y="5093745"/>
            <a:ext cx="5579075" cy="621622"/>
          </a:xfrm>
          <a:prstGeom prst="rect">
            <a:avLst/>
          </a:prstGeom>
        </p:spPr>
      </p:pic>
      <p:pic>
        <p:nvPicPr>
          <p:cNvPr id="7" name="Picture 6">
            <a:extLst>
              <a:ext uri="{FF2B5EF4-FFF2-40B4-BE49-F238E27FC236}">
                <a16:creationId xmlns:a16="http://schemas.microsoft.com/office/drawing/2014/main" id="{554DDE38-018B-43BC-A745-029E773CD5F9}"/>
              </a:ext>
            </a:extLst>
          </p:cNvPr>
          <p:cNvPicPr>
            <a:picLocks noChangeAspect="1"/>
          </p:cNvPicPr>
          <p:nvPr/>
        </p:nvPicPr>
        <p:blipFill>
          <a:blip r:embed="rId3"/>
          <a:stretch>
            <a:fillRect/>
          </a:stretch>
        </p:blipFill>
        <p:spPr>
          <a:xfrm>
            <a:off x="1397001" y="5693430"/>
            <a:ext cx="7037798" cy="306984"/>
          </a:xfrm>
          <a:prstGeom prst="rect">
            <a:avLst/>
          </a:prstGeom>
        </p:spPr>
      </p:pic>
      <p:pic>
        <p:nvPicPr>
          <p:cNvPr id="9" name="Picture 8">
            <a:extLst>
              <a:ext uri="{FF2B5EF4-FFF2-40B4-BE49-F238E27FC236}">
                <a16:creationId xmlns:a16="http://schemas.microsoft.com/office/drawing/2014/main" id="{E355D09F-4F62-6D50-4354-E2E4A3F61F29}"/>
              </a:ext>
            </a:extLst>
          </p:cNvPr>
          <p:cNvPicPr>
            <a:picLocks noChangeAspect="1"/>
          </p:cNvPicPr>
          <p:nvPr/>
        </p:nvPicPr>
        <p:blipFill>
          <a:blip r:embed="rId4"/>
          <a:stretch>
            <a:fillRect/>
          </a:stretch>
        </p:blipFill>
        <p:spPr>
          <a:xfrm>
            <a:off x="1397001" y="1818130"/>
            <a:ext cx="9062357" cy="718626"/>
          </a:xfrm>
          <a:prstGeom prst="rect">
            <a:avLst/>
          </a:prstGeom>
        </p:spPr>
      </p:pic>
      <p:pic>
        <p:nvPicPr>
          <p:cNvPr id="11" name="Picture 10">
            <a:extLst>
              <a:ext uri="{FF2B5EF4-FFF2-40B4-BE49-F238E27FC236}">
                <a16:creationId xmlns:a16="http://schemas.microsoft.com/office/drawing/2014/main" id="{CEDCEF14-CB36-6068-EC46-83E3D227B67E}"/>
              </a:ext>
            </a:extLst>
          </p:cNvPr>
          <p:cNvPicPr>
            <a:picLocks noChangeAspect="1"/>
          </p:cNvPicPr>
          <p:nvPr/>
        </p:nvPicPr>
        <p:blipFill>
          <a:blip r:embed="rId5"/>
          <a:stretch>
            <a:fillRect/>
          </a:stretch>
        </p:blipFill>
        <p:spPr>
          <a:xfrm>
            <a:off x="1397001" y="2966571"/>
            <a:ext cx="6466283" cy="621622"/>
          </a:xfrm>
          <a:prstGeom prst="rect">
            <a:avLst/>
          </a:prstGeom>
        </p:spPr>
      </p:pic>
      <p:pic>
        <p:nvPicPr>
          <p:cNvPr id="13" name="Picture 12">
            <a:extLst>
              <a:ext uri="{FF2B5EF4-FFF2-40B4-BE49-F238E27FC236}">
                <a16:creationId xmlns:a16="http://schemas.microsoft.com/office/drawing/2014/main" id="{D36E9152-529C-440B-F79D-74098C6D3AFE}"/>
              </a:ext>
            </a:extLst>
          </p:cNvPr>
          <p:cNvPicPr>
            <a:picLocks noChangeAspect="1"/>
          </p:cNvPicPr>
          <p:nvPr/>
        </p:nvPicPr>
        <p:blipFill>
          <a:blip r:embed="rId6"/>
          <a:stretch>
            <a:fillRect/>
          </a:stretch>
        </p:blipFill>
        <p:spPr>
          <a:xfrm>
            <a:off x="1422723" y="3946519"/>
            <a:ext cx="5265965" cy="621622"/>
          </a:xfrm>
          <a:prstGeom prst="rect">
            <a:avLst/>
          </a:prstGeom>
        </p:spPr>
      </p:pic>
      <p:pic>
        <p:nvPicPr>
          <p:cNvPr id="15" name="Picture 14">
            <a:extLst>
              <a:ext uri="{FF2B5EF4-FFF2-40B4-BE49-F238E27FC236}">
                <a16:creationId xmlns:a16="http://schemas.microsoft.com/office/drawing/2014/main" id="{08EA224E-C418-40EE-592F-0F93EE89220B}"/>
              </a:ext>
            </a:extLst>
          </p:cNvPr>
          <p:cNvPicPr>
            <a:picLocks noChangeAspect="1"/>
          </p:cNvPicPr>
          <p:nvPr/>
        </p:nvPicPr>
        <p:blipFill>
          <a:blip r:embed="rId7"/>
          <a:stretch>
            <a:fillRect/>
          </a:stretch>
        </p:blipFill>
        <p:spPr>
          <a:xfrm>
            <a:off x="1397001" y="6269603"/>
            <a:ext cx="4254807" cy="463889"/>
          </a:xfrm>
          <a:prstGeom prst="rect">
            <a:avLst/>
          </a:prstGeom>
        </p:spPr>
      </p:pic>
      <p:sp>
        <p:nvSpPr>
          <p:cNvPr id="16" name="TextBox 15">
            <a:extLst>
              <a:ext uri="{FF2B5EF4-FFF2-40B4-BE49-F238E27FC236}">
                <a16:creationId xmlns:a16="http://schemas.microsoft.com/office/drawing/2014/main" id="{40FD365E-1F37-1B63-454D-E62248CD162C}"/>
              </a:ext>
            </a:extLst>
          </p:cNvPr>
          <p:cNvSpPr txBox="1"/>
          <p:nvPr/>
        </p:nvSpPr>
        <p:spPr>
          <a:xfrm>
            <a:off x="1499504" y="5901264"/>
            <a:ext cx="7268606" cy="646331"/>
          </a:xfrm>
          <a:prstGeom prst="rect">
            <a:avLst/>
          </a:prstGeom>
          <a:noFill/>
        </p:spPr>
        <p:txBody>
          <a:bodyPr wrap="square" rtlCol="1">
            <a:spAutoFit/>
          </a:bodyPr>
          <a:lstStyle/>
          <a:p>
            <a:r>
              <a:rPr lang="en-US" sz="1800" b="1" dirty="0" err="1">
                <a:solidFill>
                  <a:srgbClr val="FF0000"/>
                </a:solidFill>
              </a:rPr>
              <a:t>TotalCharges</a:t>
            </a:r>
            <a:r>
              <a:rPr lang="en-US" sz="1800" dirty="0"/>
              <a:t> </a:t>
            </a:r>
            <a:r>
              <a:rPr lang="en-US" sz="1800" dirty="0">
                <a:solidFill>
                  <a:schemeClr val="bg2">
                    <a:lumMod val="25000"/>
                  </a:schemeClr>
                </a:solidFill>
                <a:latin typeface="Calibri" panose="020F0502020204030204" pitchFamily="34" charset="0"/>
                <a:cs typeface="Calibri" panose="020F0502020204030204" pitchFamily="34" charset="0"/>
              </a:rPr>
              <a:t>datatype is String</a:t>
            </a:r>
          </a:p>
          <a:p>
            <a:endParaRPr lang="he-IL" dirty="0"/>
          </a:p>
        </p:txBody>
      </p:sp>
    </p:spTree>
    <p:extLst>
      <p:ext uri="{BB962C8B-B14F-4D97-AF65-F5344CB8AC3E}">
        <p14:creationId xmlns:p14="http://schemas.microsoft.com/office/powerpoint/2010/main" val="3041898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592268" y="187295"/>
            <a:ext cx="9596681" cy="685944"/>
          </a:xfrm>
        </p:spPr>
        <p:txBody>
          <a:bodyPr>
            <a:normAutofit fontScale="90000"/>
          </a:bodyPr>
          <a:lstStyle/>
          <a:p>
            <a:r>
              <a:rPr lang="en-US" b="1" dirty="0"/>
              <a:t>Prep the </a:t>
            </a:r>
            <a:r>
              <a:rPr lang="en-US" b="1" dirty="0" err="1"/>
              <a:t>df</a:t>
            </a:r>
            <a:r>
              <a:rPr lang="en-US" b="1" dirty="0"/>
              <a:t> to be used in ML model </a:t>
            </a:r>
            <a:br>
              <a:rPr lang="en-US" sz="1400" b="0" dirty="0">
                <a:solidFill>
                  <a:srgbClr val="FFFFFF"/>
                </a:solidFill>
                <a:effectLst/>
                <a:highlight>
                  <a:srgbClr val="000000"/>
                </a:highlight>
                <a:latin typeface="Consolas" panose="020B0609020204030204" pitchFamily="49"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34764" y="1041181"/>
            <a:ext cx="10673862" cy="5546770"/>
          </a:xfrm>
        </p:spPr>
        <p:txBody>
          <a:bodyPr>
            <a:noAutofit/>
          </a:bodyPr>
          <a:lstStyle/>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We built three functions to handle data preparation for the two CSV files and use the best model, with the highest accuracy (from "Python Project - Part I").</a:t>
            </a:r>
          </a:p>
          <a:p>
            <a:r>
              <a:rPr lang="en-US" sz="1600" b="1" dirty="0">
                <a:latin typeface="Calibri" panose="020F0502020204030204" pitchFamily="34" charset="0"/>
                <a:ea typeface="Calibri" panose="020F0502020204030204" pitchFamily="34" charset="0"/>
                <a:cs typeface="Calibri" panose="020F0502020204030204" pitchFamily="34" charset="0"/>
              </a:rPr>
              <a:t>Data preparation:</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df_prep</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df</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1400" dirty="0">
                <a:latin typeface="Calibri" panose="020F0502020204030204" pitchFamily="34" charset="0"/>
                <a:ea typeface="Calibri" panose="020F0502020204030204" pitchFamily="34" charset="0"/>
                <a:cs typeface="Calibri" panose="020F0502020204030204" pitchFamily="34" charset="0"/>
              </a:rPr>
              <a:t>This function processes the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by cleaning and converting the data:</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Converts column names to lowercase.</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Converts the total loads into numbers and fills in missing values.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Maps the churn column to binary values ​​if it exists.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Temporarily removes the </a:t>
            </a:r>
            <a:r>
              <a:rPr lang="en-US" sz="1400" dirty="0" err="1">
                <a:latin typeface="Calibri" panose="020F0502020204030204" pitchFamily="34" charset="0"/>
                <a:ea typeface="Calibri" panose="020F0502020204030204" pitchFamily="34" charset="0"/>
                <a:cs typeface="Calibri" panose="020F0502020204030204" pitchFamily="34" charset="0"/>
              </a:rPr>
              <a:t>customerID</a:t>
            </a:r>
            <a:r>
              <a:rPr lang="en-US" sz="1400" dirty="0">
                <a:latin typeface="Calibri" panose="020F0502020204030204" pitchFamily="34" charset="0"/>
                <a:ea typeface="Calibri" panose="020F0502020204030204" pitchFamily="34" charset="0"/>
                <a:cs typeface="Calibri" panose="020F0502020204030204" pitchFamily="34" charset="0"/>
              </a:rPr>
              <a:t> column.</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Applies one-hot coding to categorical variables.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Converts Boolean columns to integers.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Drops unnecessary columns.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Incorporates new column-specific features for improved analysis.</a:t>
            </a:r>
          </a:p>
          <a:p>
            <a:pPr lvl="1">
              <a:buFont typeface="Wingdings" panose="05000000000000000000" pitchFamily="2" charset="2"/>
              <a:buChar char="Ø"/>
            </a:pPr>
            <a:r>
              <a:rPr lang="en-US" sz="1400" dirty="0">
                <a:latin typeface="Calibri" panose="020F0502020204030204" pitchFamily="34" charset="0"/>
                <a:ea typeface="Calibri" panose="020F0502020204030204" pitchFamily="34" charset="0"/>
                <a:cs typeface="Calibri" panose="020F0502020204030204" pitchFamily="34" charset="0"/>
              </a:rPr>
              <a:t>Rejoins the Customer ID column and rearranges the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columns.</a:t>
            </a:r>
          </a:p>
          <a:p>
            <a:pPr marL="0" indent="0">
              <a:buNone/>
            </a:pPr>
            <a:r>
              <a:rPr lang="en-US" sz="1600" b="1" dirty="0" err="1">
                <a:highlight>
                  <a:srgbClr val="FFFF00"/>
                </a:highlight>
                <a:latin typeface="Calibri" panose="020F0502020204030204" pitchFamily="34" charset="0"/>
                <a:ea typeface="Calibri" panose="020F0502020204030204" pitchFamily="34" charset="0"/>
                <a:cs typeface="Calibri" panose="020F0502020204030204" pitchFamily="34" charset="0"/>
              </a:rPr>
              <a:t>df_prep</a:t>
            </a:r>
            <a:r>
              <a:rPr lang="en-US" sz="1600" b="1" dirty="0">
                <a:highlight>
                  <a:srgbClr val="FFFF00"/>
                </a:highlight>
                <a:latin typeface="Calibri" panose="020F0502020204030204" pitchFamily="34" charset="0"/>
                <a:ea typeface="Calibri" panose="020F0502020204030204" pitchFamily="34" charset="0"/>
                <a:cs typeface="Calibri" panose="020F0502020204030204" pitchFamily="34" charset="0"/>
              </a:rPr>
              <a:t>(</a:t>
            </a:r>
            <a:r>
              <a:rPr lang="en-US" sz="1600" b="1" dirty="0" err="1">
                <a:highlight>
                  <a:srgbClr val="FFFF00"/>
                </a:highlight>
                <a:latin typeface="Calibri" panose="020F0502020204030204" pitchFamily="34" charset="0"/>
                <a:ea typeface="Calibri" panose="020F0502020204030204" pitchFamily="34" charset="0"/>
                <a:cs typeface="Calibri" panose="020F0502020204030204" pitchFamily="34" charset="0"/>
              </a:rPr>
              <a:t>customers_df</a:t>
            </a:r>
            <a:r>
              <a:rPr lang="en-US" sz="1600" b="1" dirty="0">
                <a:highlight>
                  <a:srgbClr val="FFFF00"/>
                </a:highlight>
                <a:latin typeface="Calibri" panose="020F0502020204030204" pitchFamily="34" charset="0"/>
                <a:ea typeface="Calibri" panose="020F0502020204030204" pitchFamily="34" charset="0"/>
                <a:cs typeface="Calibri" panose="020F0502020204030204" pitchFamily="34" charset="0"/>
              </a:rPr>
              <a:t>) and </a:t>
            </a:r>
            <a:r>
              <a:rPr lang="en-US" sz="1600" b="1" dirty="0" err="1">
                <a:highlight>
                  <a:srgbClr val="FFFF00"/>
                </a:highlight>
                <a:latin typeface="Calibri" panose="020F0502020204030204" pitchFamily="34" charset="0"/>
                <a:ea typeface="Calibri" panose="020F0502020204030204" pitchFamily="34" charset="0"/>
                <a:cs typeface="Calibri" panose="020F0502020204030204" pitchFamily="34" charset="0"/>
              </a:rPr>
              <a:t>df_prep</a:t>
            </a:r>
            <a:r>
              <a:rPr lang="en-US" sz="1600" b="1" dirty="0">
                <a:highlight>
                  <a:srgbClr val="FFFF00"/>
                </a:highlight>
                <a:latin typeface="Calibri" panose="020F0502020204030204" pitchFamily="34" charset="0"/>
                <a:ea typeface="Calibri" panose="020F0502020204030204" pitchFamily="34" charset="0"/>
                <a:cs typeface="Calibri" panose="020F0502020204030204" pitchFamily="34" charset="0"/>
              </a:rPr>
              <a:t>(</a:t>
            </a:r>
            <a:r>
              <a:rPr lang="en-US" sz="1600" b="1" dirty="0" err="1">
                <a:highlight>
                  <a:srgbClr val="FFFF00"/>
                </a:highlight>
                <a:latin typeface="Calibri" panose="020F0502020204030204" pitchFamily="34" charset="0"/>
                <a:ea typeface="Calibri" panose="020F0502020204030204" pitchFamily="34" charset="0"/>
                <a:cs typeface="Calibri" panose="020F0502020204030204" pitchFamily="34" charset="0"/>
              </a:rPr>
              <a:t>churn_df</a:t>
            </a:r>
            <a:r>
              <a:rPr lang="en-US" sz="1600" b="1" dirty="0">
                <a:highlight>
                  <a:srgbClr val="FFFF00"/>
                </a:highlight>
                <a:latin typeface="Calibri" panose="020F0502020204030204" pitchFamily="34" charset="0"/>
                <a:ea typeface="Calibri" panose="020F0502020204030204" pitchFamily="34" charset="0"/>
                <a:cs typeface="Calibri" panose="020F0502020204030204" pitchFamily="34" charset="0"/>
              </a:rPr>
              <a:t>) are used to prepare the customer and churn datasets respectively.</a:t>
            </a:r>
          </a:p>
        </p:txBody>
      </p:sp>
    </p:spTree>
    <p:extLst>
      <p:ext uri="{BB962C8B-B14F-4D97-AF65-F5344CB8AC3E}">
        <p14:creationId xmlns:p14="http://schemas.microsoft.com/office/powerpoint/2010/main" val="1917850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592268" y="187295"/>
            <a:ext cx="9596681" cy="685944"/>
          </a:xfrm>
        </p:spPr>
        <p:txBody>
          <a:bodyPr>
            <a:normAutofit fontScale="90000"/>
          </a:bodyPr>
          <a:lstStyle/>
          <a:p>
            <a:r>
              <a:rPr lang="en-US" b="1" dirty="0"/>
              <a:t>Prep the </a:t>
            </a:r>
            <a:r>
              <a:rPr lang="en-US" b="1" dirty="0" err="1"/>
              <a:t>df</a:t>
            </a:r>
            <a:r>
              <a:rPr lang="en-US" b="1" dirty="0"/>
              <a:t> to be used in ML model </a:t>
            </a:r>
            <a:br>
              <a:rPr lang="en-US" sz="1400" b="0" dirty="0">
                <a:solidFill>
                  <a:srgbClr val="FFFFFF"/>
                </a:solidFill>
                <a:effectLst/>
                <a:highlight>
                  <a:srgbClr val="000000"/>
                </a:highlight>
                <a:latin typeface="Consolas" panose="020B0609020204030204" pitchFamily="49"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56536" y="1188138"/>
            <a:ext cx="10673862" cy="5546770"/>
          </a:xfrm>
        </p:spPr>
        <p:txBody>
          <a:bodyPr>
            <a:no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Training and prediction models:</a:t>
            </a:r>
          </a:p>
          <a:p>
            <a:pPr marL="0" indent="0">
              <a:buNone/>
            </a:pP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predict(</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x_train</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y_train</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x_test</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 customers):</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This function trains a random forest model using the provided training data (</a:t>
            </a:r>
            <a:r>
              <a:rPr lang="en-US" sz="1600" dirty="0" err="1">
                <a:latin typeface="Calibri" panose="020F0502020204030204" pitchFamily="34" charset="0"/>
                <a:ea typeface="Calibri" panose="020F0502020204030204" pitchFamily="34" charset="0"/>
                <a:cs typeface="Calibri" panose="020F0502020204030204" pitchFamily="34" charset="0"/>
              </a:rPr>
              <a:t>x_train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y_train</a:t>
            </a:r>
            <a:r>
              <a:rPr lang="en-US" sz="1600"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It then predicts churn for the test data (</a:t>
            </a:r>
            <a:r>
              <a:rPr lang="en-US" sz="1600" dirty="0" err="1">
                <a:latin typeface="Calibri" panose="020F0502020204030204" pitchFamily="34" charset="0"/>
                <a:ea typeface="Calibri" panose="020F0502020204030204" pitchFamily="34" charset="0"/>
                <a:cs typeface="Calibri" panose="020F0502020204030204" pitchFamily="34" charset="0"/>
              </a:rPr>
              <a:t>x_test</a:t>
            </a:r>
            <a:r>
              <a:rPr lang="en-US" sz="1600" dirty="0">
                <a:latin typeface="Calibri" panose="020F0502020204030204" pitchFamily="34" charset="0"/>
                <a:ea typeface="Calibri" panose="020F0502020204030204" pitchFamily="34" charset="0"/>
                <a:cs typeface="Calibri" panose="020F0502020204030204" pitchFamily="34" charset="0"/>
              </a:rPr>
              <a:t>) and combines the predictions with the customer data.</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The resulting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includes a new column, Churn, indicating whether each customer is likely to churn.</a:t>
            </a:r>
          </a:p>
          <a:p>
            <a:r>
              <a:rPr lang="en-US" sz="1600" b="1" dirty="0">
                <a:latin typeface="Calibri" panose="020F0502020204030204" pitchFamily="34" charset="0"/>
                <a:ea typeface="Calibri" panose="020F0502020204030204" pitchFamily="34" charset="0"/>
                <a:cs typeface="Calibri" panose="020F0502020204030204" pitchFamily="34" charset="0"/>
              </a:rPr>
              <a:t>Feature Importance:</a:t>
            </a:r>
          </a:p>
          <a:p>
            <a:pPr marL="0" indent="0">
              <a:buNone/>
            </a:pP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Feature_Importances</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x_train</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ea typeface="Calibri" panose="020F0502020204030204" pitchFamily="34" charset="0"/>
                <a:cs typeface="Calibri" panose="020F0502020204030204" pitchFamily="34" charset="0"/>
              </a:rPr>
              <a:t>y_train</a:t>
            </a:r>
            <a:r>
              <a:rPr lang="en-US" sz="1600" b="1"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This function trains a random forest model and extracts the importance of features.</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This creates a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listing each attribute and its importance, sorted in descending order.</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The resulting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helps identify which features contribute most to predicting churn.</a:t>
            </a:r>
          </a:p>
          <a:p>
            <a:r>
              <a:rPr lang="en-US" sz="1600" b="1" dirty="0">
                <a:latin typeface="Calibri" panose="020F0502020204030204" pitchFamily="34" charset="0"/>
                <a:ea typeface="Calibri" panose="020F0502020204030204" pitchFamily="34" charset="0"/>
                <a:cs typeface="Calibri" panose="020F0502020204030204" pitchFamily="34" charset="0"/>
              </a:rPr>
              <a:t>Exporting the final </a:t>
            </a:r>
            <a:r>
              <a:rPr lang="en-US" sz="1600" b="1" dirty="0" err="1">
                <a:latin typeface="Calibri" panose="020F0502020204030204" pitchFamily="34" charset="0"/>
                <a:ea typeface="Calibri" panose="020F0502020204030204" pitchFamily="34" charset="0"/>
                <a:cs typeface="Calibri" panose="020F0502020204030204" pitchFamily="34" charset="0"/>
              </a:rPr>
              <a:t>DataFrame</a:t>
            </a:r>
            <a:r>
              <a:rPr lang="en-US" sz="1600" b="1"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After preparing the data, predicting churn and identifying feature importance, the final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is exported to a CSV file for further analysis or reporting.</a:t>
            </a:r>
            <a:endParaRPr lang="he-IL"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671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B83747B-CBC2-4A7B-96B4-098B5D8A4354}"/>
              </a:ext>
            </a:extLst>
          </p:cNvPr>
          <p:cNvSpPr>
            <a:spLocks noGrp="1"/>
          </p:cNvSpPr>
          <p:nvPr>
            <p:ph idx="1"/>
          </p:nvPr>
        </p:nvSpPr>
        <p:spPr>
          <a:xfrm>
            <a:off x="1494692" y="1186963"/>
            <a:ext cx="10009920" cy="5238776"/>
          </a:xfrm>
        </p:spPr>
        <p:txBody>
          <a:bodyPr>
            <a:normAutofit/>
          </a:bodyPr>
          <a:lstStyle/>
          <a:p>
            <a:pPr marL="0" indent="0">
              <a:lnSpc>
                <a:spcPct val="107000"/>
              </a:lnSpc>
              <a:spcAft>
                <a:spcPts val="800"/>
              </a:spcAft>
              <a:buNone/>
            </a:pPr>
            <a:r>
              <a:rPr lang="en-US" sz="1600" b="1" u="sng" kern="100" dirty="0">
                <a:highlight>
                  <a:srgbClr val="FFFF00"/>
                </a:highlight>
                <a:latin typeface="Calibri" panose="020F0502020204030204" pitchFamily="34" charset="0"/>
                <a:ea typeface="Calibri" panose="020F0502020204030204" pitchFamily="34" charset="0"/>
                <a:cs typeface="Arial" panose="020B0604020202020204" pitchFamily="34" charset="0"/>
              </a:rPr>
              <a:t>Motivation</a:t>
            </a:r>
            <a:r>
              <a:rPr lang="en-US" sz="1600" b="1" u="sng" kern="100" dirty="0">
                <a:latin typeface="Calibri" panose="020F0502020204030204" pitchFamily="34" charset="0"/>
                <a:ea typeface="Calibri" panose="020F0502020204030204" pitchFamily="34" charset="0"/>
                <a:cs typeface="Arial" panose="020B0604020202020204" pitchFamily="34" charset="0"/>
              </a:rPr>
              <a:t>:</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1. </a:t>
            </a:r>
            <a:r>
              <a:rPr lang="en-US" sz="1600" b="1" u="sng" kern="100" dirty="0">
                <a:latin typeface="Calibri" panose="020F0502020204030204" pitchFamily="34" charset="0"/>
                <a:ea typeface="Calibri" panose="020F0502020204030204" pitchFamily="34" charset="0"/>
                <a:cs typeface="Arial" panose="020B0604020202020204" pitchFamily="34" charset="0"/>
              </a:rPr>
              <a:t>Cost Efficiency: </a:t>
            </a:r>
            <a:r>
              <a:rPr lang="en-US" sz="1600" kern="100" dirty="0">
                <a:effectLst/>
                <a:latin typeface="Calibri" panose="020F0502020204030204" pitchFamily="34" charset="0"/>
                <a:ea typeface="Calibri" panose="020F0502020204030204" pitchFamily="34" charset="0"/>
                <a:cs typeface="Arial" panose="020B0604020202020204" pitchFamily="34" charset="0"/>
              </a:rPr>
              <a:t>Retaining existing customers is more cost-effective than acquiring new ones.</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2. </a:t>
            </a:r>
            <a:r>
              <a:rPr lang="en-US" sz="1600" b="1" u="sng" kern="100" dirty="0">
                <a:latin typeface="Calibri" panose="020F0502020204030204" pitchFamily="34" charset="0"/>
                <a:ea typeface="Calibri" panose="020F0502020204030204" pitchFamily="34" charset="0"/>
                <a:cs typeface="Arial" panose="020B0604020202020204" pitchFamily="34" charset="0"/>
              </a:rPr>
              <a:t>Improved Customer Experience</a:t>
            </a:r>
            <a:r>
              <a:rPr lang="en-US" sz="1600" b="1"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effectLst/>
                <a:latin typeface="Calibri" panose="020F0502020204030204" pitchFamily="34" charset="0"/>
                <a:ea typeface="Calibri" panose="020F0502020204030204" pitchFamily="34" charset="0"/>
                <a:cs typeface="Arial" panose="020B0604020202020204" pitchFamily="34" charset="0"/>
              </a:rPr>
              <a:t>Understanding churn reasons helps enhance customer satisfaction.</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3. </a:t>
            </a:r>
            <a:r>
              <a:rPr lang="en-US" sz="1600" b="1" u="sng" kern="100" dirty="0">
                <a:latin typeface="Calibri" panose="020F0502020204030204" pitchFamily="34" charset="0"/>
                <a:ea typeface="Calibri" panose="020F0502020204030204" pitchFamily="34" charset="0"/>
                <a:cs typeface="Arial" panose="020B0604020202020204" pitchFamily="34" charset="0"/>
              </a:rPr>
              <a:t>Revenue Stability: </a:t>
            </a:r>
            <a:r>
              <a:rPr lang="en-US" sz="1600" kern="100" dirty="0">
                <a:effectLst/>
                <a:latin typeface="Calibri" panose="020F0502020204030204" pitchFamily="34" charset="0"/>
                <a:ea typeface="Calibri" panose="020F0502020204030204" pitchFamily="34" charset="0"/>
                <a:cs typeface="Arial" panose="020B0604020202020204" pitchFamily="34" charset="0"/>
              </a:rPr>
              <a:t>Reducing churn leads to more predictable and stable revenue streams.</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4. </a:t>
            </a:r>
            <a:r>
              <a:rPr lang="en-US" sz="1600" b="1" u="sng" kern="100" dirty="0">
                <a:latin typeface="Calibri" panose="020F0502020204030204" pitchFamily="34" charset="0"/>
                <a:ea typeface="Calibri" panose="020F0502020204030204" pitchFamily="34" charset="0"/>
                <a:cs typeface="Arial" panose="020B0604020202020204" pitchFamily="34" charset="0"/>
              </a:rPr>
              <a:t>Competitive Advantage</a:t>
            </a:r>
            <a:r>
              <a:rPr lang="en-US" sz="1600" u="sng"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1600" kern="100" dirty="0">
                <a:effectLst/>
                <a:latin typeface="Calibri" panose="020F0502020204030204" pitchFamily="34" charset="0"/>
                <a:ea typeface="Calibri" panose="020F0502020204030204" pitchFamily="34" charset="0"/>
                <a:cs typeface="Arial" panose="020B0604020202020204" pitchFamily="34" charset="0"/>
              </a:rPr>
              <a:t>Identifying and addressing churn factors can provide a competitive edge.</a:t>
            </a:r>
          </a:p>
          <a:p>
            <a:pPr marL="0" indent="0">
              <a:lnSpc>
                <a:spcPct val="107000"/>
              </a:lnSpc>
              <a:spcAft>
                <a:spcPts val="800"/>
              </a:spcAft>
              <a:buNone/>
            </a:pPr>
            <a:r>
              <a:rPr lang="en-US" sz="1600" b="1" u="sng" kern="100" dirty="0">
                <a:highlight>
                  <a:srgbClr val="FFFF00"/>
                </a:highlight>
                <a:latin typeface="Calibri" panose="020F0502020204030204" pitchFamily="34" charset="0"/>
                <a:ea typeface="Calibri" panose="020F0502020204030204" pitchFamily="34" charset="0"/>
                <a:cs typeface="Arial" panose="020B0604020202020204" pitchFamily="34" charset="0"/>
              </a:rPr>
              <a:t>Applications</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1</a:t>
            </a:r>
            <a:r>
              <a:rPr lang="en-US" sz="1600" u="sng"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1600" b="1" u="sng" kern="100" dirty="0">
                <a:latin typeface="Calibri" panose="020F0502020204030204" pitchFamily="34" charset="0"/>
                <a:ea typeface="Calibri" panose="020F0502020204030204" pitchFamily="34" charset="0"/>
                <a:cs typeface="Arial" panose="020B0604020202020204" pitchFamily="34" charset="0"/>
              </a:rPr>
              <a:t>Targeted Marketing: </a:t>
            </a:r>
            <a:r>
              <a:rPr lang="en-US" sz="1600" kern="100" dirty="0">
                <a:effectLst/>
                <a:latin typeface="Calibri" panose="020F0502020204030204" pitchFamily="34" charset="0"/>
                <a:ea typeface="Calibri" panose="020F0502020204030204" pitchFamily="34" charset="0"/>
                <a:cs typeface="Arial" panose="020B0604020202020204" pitchFamily="34" charset="0"/>
              </a:rPr>
              <a:t>Use churn predictions to create personalized retention campaigns.</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2. </a:t>
            </a:r>
            <a:r>
              <a:rPr lang="en-US" sz="1600" b="1" u="sng" kern="100" dirty="0">
                <a:latin typeface="Calibri" panose="020F0502020204030204" pitchFamily="34" charset="0"/>
                <a:ea typeface="Calibri" panose="020F0502020204030204" pitchFamily="34" charset="0"/>
                <a:cs typeface="Arial" panose="020B0604020202020204" pitchFamily="34" charset="0"/>
              </a:rPr>
              <a:t>Product Improvement: </a:t>
            </a:r>
            <a:r>
              <a:rPr lang="en-US" sz="1600" kern="100" dirty="0">
                <a:effectLst/>
                <a:latin typeface="Calibri" panose="020F0502020204030204" pitchFamily="34" charset="0"/>
                <a:ea typeface="Calibri" panose="020F0502020204030204" pitchFamily="34" charset="0"/>
                <a:cs typeface="Arial" panose="020B0604020202020204" pitchFamily="34" charset="0"/>
              </a:rPr>
              <a:t>Identify service gaps and improve offerings based on churn analysis.</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3. </a:t>
            </a:r>
            <a:r>
              <a:rPr lang="en-US" sz="1600" b="1" u="sng" kern="100" dirty="0">
                <a:latin typeface="Calibri" panose="020F0502020204030204" pitchFamily="34" charset="0"/>
                <a:ea typeface="Calibri" panose="020F0502020204030204" pitchFamily="34" charset="0"/>
                <a:cs typeface="Arial" panose="020B0604020202020204" pitchFamily="34" charset="0"/>
              </a:rPr>
              <a:t>Resource Allocation: </a:t>
            </a:r>
            <a:r>
              <a:rPr lang="en-US" sz="1600" kern="100" dirty="0">
                <a:effectLst/>
                <a:latin typeface="Calibri" panose="020F0502020204030204" pitchFamily="34" charset="0"/>
                <a:ea typeface="Calibri" panose="020F0502020204030204" pitchFamily="34" charset="0"/>
                <a:cs typeface="Arial" panose="020B0604020202020204" pitchFamily="34" charset="0"/>
              </a:rPr>
              <a:t>Allocate resources more effectively to areas that impact customer retention.</a:t>
            </a:r>
          </a:p>
          <a:p>
            <a:pPr marL="0" indent="0" algn="just">
              <a:lnSpc>
                <a:spcPct val="107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4. </a:t>
            </a:r>
            <a:r>
              <a:rPr lang="en-US" sz="1600" b="1" u="sng" kern="100" dirty="0">
                <a:latin typeface="Calibri" panose="020F0502020204030204" pitchFamily="34" charset="0"/>
                <a:ea typeface="Calibri" panose="020F0502020204030204" pitchFamily="34" charset="0"/>
                <a:cs typeface="Arial" panose="020B0604020202020204" pitchFamily="34" charset="0"/>
              </a:rPr>
              <a:t>Strategic Decision-Making: </a:t>
            </a:r>
            <a:r>
              <a:rPr lang="en-US" sz="1600" kern="100" dirty="0">
                <a:effectLst/>
                <a:latin typeface="Calibri" panose="020F0502020204030204" pitchFamily="34" charset="0"/>
                <a:ea typeface="Calibri" panose="020F0502020204030204" pitchFamily="34" charset="0"/>
                <a:cs typeface="Arial" panose="020B0604020202020204" pitchFamily="34" charset="0"/>
              </a:rPr>
              <a:t>Inform business strategies and policies with churn insights to improve overall </a:t>
            </a:r>
            <a:r>
              <a:rPr lang="en-US" sz="1600"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effectLst/>
                <a:latin typeface="Calibri" panose="020F0502020204030204" pitchFamily="34" charset="0"/>
                <a:ea typeface="Calibri" panose="020F0502020204030204" pitchFamily="34" charset="0"/>
                <a:cs typeface="Arial" panose="020B0604020202020204" pitchFamily="34" charset="0"/>
              </a:rPr>
              <a:t>performance.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Заголовок 1">
            <a:extLst>
              <a:ext uri="{FF2B5EF4-FFF2-40B4-BE49-F238E27FC236}">
                <a16:creationId xmlns:a16="http://schemas.microsoft.com/office/drawing/2014/main" id="{BEF90E51-944A-5737-BB32-0AC07A527B93}"/>
              </a:ext>
            </a:extLst>
          </p:cNvPr>
          <p:cNvSpPr>
            <a:spLocks noGrp="1"/>
          </p:cNvSpPr>
          <p:nvPr>
            <p:ph type="title"/>
          </p:nvPr>
        </p:nvSpPr>
        <p:spPr>
          <a:xfrm>
            <a:off x="1521851" y="600813"/>
            <a:ext cx="8911687" cy="647737"/>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Motivation &amp; Applications</a:t>
            </a:r>
          </a:p>
        </p:txBody>
      </p:sp>
    </p:spTree>
    <p:extLst>
      <p:ext uri="{BB962C8B-B14F-4D97-AF65-F5344CB8AC3E}">
        <p14:creationId xmlns:p14="http://schemas.microsoft.com/office/powerpoint/2010/main" val="3232647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95126" y="216416"/>
            <a:ext cx="9596681" cy="685944"/>
          </a:xfrm>
        </p:spPr>
        <p:txBody>
          <a:bodyPr>
            <a:normAutofit fontScale="90000"/>
          </a:bodyPr>
          <a:lstStyle/>
          <a:p>
            <a:r>
              <a:rPr lang="en-US" b="1" dirty="0" err="1"/>
              <a:t>df_prep</a:t>
            </a:r>
            <a:r>
              <a:rPr lang="en-US" b="1" dirty="0"/>
              <a:t> Function- Explanation</a:t>
            </a:r>
            <a:br>
              <a:rPr lang="en-US" sz="2800" dirty="0">
                <a:effectLst/>
                <a:latin typeface="Arial" panose="020B0604020202020204" pitchFamily="34" charset="0"/>
                <a:ea typeface="Calibri" panose="020F0502020204030204" pitchFamily="34" charset="0"/>
                <a:cs typeface="Arial" panose="020B0604020202020204" pitchFamily="34" charset="0"/>
              </a:rPr>
            </a:b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In part A, we removed tenure- however, we are not removing it here (due to low correlation)</a:t>
            </a:r>
            <a:b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b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because the correlation between </a:t>
            </a:r>
            <a:r>
              <a:rPr lang="en-US" sz="2000" b="1" dirty="0" err="1">
                <a:solidFill>
                  <a:srgbClr val="FF0000"/>
                </a:solidFill>
                <a:latin typeface="Calibri" panose="020F0502020204030204" pitchFamily="34" charset="0"/>
                <a:ea typeface="Calibri" panose="020F0502020204030204" pitchFamily="34" charset="0"/>
                <a:cs typeface="Calibri" panose="020F0502020204030204" pitchFamily="34" charset="0"/>
              </a:rPr>
              <a:t>TotalCharges</a:t>
            </a: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and </a:t>
            </a:r>
            <a:r>
              <a:rPr lang="en-US" sz="2000" b="1" dirty="0" err="1">
                <a:solidFill>
                  <a:srgbClr val="FF0000"/>
                </a:solidFill>
                <a:latin typeface="Calibri" panose="020F0502020204030204" pitchFamily="34" charset="0"/>
                <a:ea typeface="Calibri" panose="020F0502020204030204" pitchFamily="34" charset="0"/>
                <a:cs typeface="Calibri" panose="020F0502020204030204" pitchFamily="34" charset="0"/>
              </a:rPr>
              <a:t>MonthlyCharges</a:t>
            </a:r>
            <a:r>
              <a:rPr lang="en-US"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 tenure is almost zero (in part A, it was 99%)</a:t>
            </a:r>
            <a:br>
              <a:rPr lang="en-US" sz="900" b="0" dirty="0">
                <a:solidFill>
                  <a:srgbClr val="FFFFFF"/>
                </a:solidFill>
                <a:effectLst/>
                <a:highlight>
                  <a:srgbClr val="000000"/>
                </a:highlight>
                <a:latin typeface="Consolas" panose="020B0609020204030204" pitchFamily="49" charset="0"/>
              </a:rPr>
            </a:br>
            <a:br>
              <a:rPr lang="en-US" sz="1400" b="0" dirty="0">
                <a:solidFill>
                  <a:srgbClr val="FFFFFF"/>
                </a:solidFill>
                <a:effectLst/>
                <a:highlight>
                  <a:srgbClr val="000000"/>
                </a:highlight>
                <a:latin typeface="Consolas" panose="020B0609020204030204" pitchFamily="49"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56536" y="1188138"/>
            <a:ext cx="10673862" cy="5546770"/>
          </a:xfrm>
        </p:spPr>
        <p:txBody>
          <a:bodyPr>
            <a:normAutofit fontScale="40000" lnSpcReduction="20000"/>
          </a:bodyPr>
          <a:lstStyle/>
          <a:p>
            <a:pPr>
              <a:lnSpc>
                <a:spcPct val="107000"/>
              </a:lnSpc>
              <a:spcAft>
                <a:spcPts val="800"/>
              </a:spcAft>
            </a:pPr>
            <a:r>
              <a:rPr lang="en-US" sz="5600" dirty="0">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Lowercase Column Names- Converts all column names to lowercase.</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Convert and Handle `</a:t>
            </a:r>
            <a:r>
              <a:rPr lang="en-US" sz="5000" dirty="0" err="1">
                <a:latin typeface="Calibri" panose="020F0502020204030204" pitchFamily="34" charset="0"/>
                <a:ea typeface="Calibri" panose="020F0502020204030204" pitchFamily="34" charset="0"/>
                <a:cs typeface="Calibri" panose="020F0502020204030204" pitchFamily="34" charset="0"/>
              </a:rPr>
              <a:t>totalcharges</a:t>
            </a:r>
            <a:r>
              <a:rPr lang="en-US" sz="5000" dirty="0">
                <a:latin typeface="Calibri" panose="020F0502020204030204" pitchFamily="34" charset="0"/>
                <a:ea typeface="Calibri" panose="020F0502020204030204" pitchFamily="34" charset="0"/>
                <a:cs typeface="Calibri" panose="020F0502020204030204" pitchFamily="34" charset="0"/>
              </a:rPr>
              <a:t>`: Converts `</a:t>
            </a:r>
            <a:r>
              <a:rPr lang="en-US" sz="5000" dirty="0" err="1">
                <a:latin typeface="Calibri" panose="020F0502020204030204" pitchFamily="34" charset="0"/>
                <a:ea typeface="Calibri" panose="020F0502020204030204" pitchFamily="34" charset="0"/>
                <a:cs typeface="Calibri" panose="020F0502020204030204" pitchFamily="34" charset="0"/>
              </a:rPr>
              <a:t>totalcharges</a:t>
            </a:r>
            <a:r>
              <a:rPr lang="en-US" sz="5000" dirty="0">
                <a:latin typeface="Calibri" panose="020F0502020204030204" pitchFamily="34" charset="0"/>
                <a:ea typeface="Calibri" panose="020F0502020204030204" pitchFamily="34" charset="0"/>
                <a:cs typeface="Calibri" panose="020F0502020204030204" pitchFamily="34" charset="0"/>
              </a:rPr>
              <a:t>` to numeric, handling errors by filling them with `tenure * </a:t>
            </a:r>
            <a:r>
              <a:rPr lang="en-US" sz="5000" dirty="0" err="1">
                <a:latin typeface="Calibri" panose="020F0502020204030204" pitchFamily="34" charset="0"/>
                <a:ea typeface="Calibri" panose="020F0502020204030204" pitchFamily="34" charset="0"/>
                <a:cs typeface="Calibri" panose="020F0502020204030204" pitchFamily="34" charset="0"/>
              </a:rPr>
              <a:t>monthlycharges</a:t>
            </a:r>
            <a:r>
              <a:rPr lang="en-US" sz="5000" dirty="0">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Map `churn` Column: If the `churn` column exists, maps its values from 'Yes'/'No' to 1/0.</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Store and Drop `</a:t>
            </a:r>
            <a:r>
              <a:rPr lang="en-US" sz="5000" dirty="0" err="1">
                <a:latin typeface="Calibri" panose="020F0502020204030204" pitchFamily="34" charset="0"/>
                <a:ea typeface="Calibri" panose="020F0502020204030204" pitchFamily="34" charset="0"/>
                <a:cs typeface="Calibri" panose="020F0502020204030204" pitchFamily="34" charset="0"/>
              </a:rPr>
              <a:t>customerid</a:t>
            </a:r>
            <a:r>
              <a:rPr lang="en-US" sz="5000" dirty="0">
                <a:latin typeface="Calibri" panose="020F0502020204030204" pitchFamily="34" charset="0"/>
                <a:ea typeface="Calibri" panose="020F0502020204030204" pitchFamily="34" charset="0"/>
                <a:cs typeface="Calibri" panose="020F0502020204030204" pitchFamily="34" charset="0"/>
              </a:rPr>
              <a:t>`- Stores the `</a:t>
            </a:r>
            <a:r>
              <a:rPr lang="en-US" sz="5000" dirty="0" err="1">
                <a:latin typeface="Calibri" panose="020F0502020204030204" pitchFamily="34" charset="0"/>
                <a:ea typeface="Calibri" panose="020F0502020204030204" pitchFamily="34" charset="0"/>
                <a:cs typeface="Calibri" panose="020F0502020204030204" pitchFamily="34" charset="0"/>
              </a:rPr>
              <a:t>customerid</a:t>
            </a:r>
            <a:r>
              <a:rPr lang="en-US" sz="5000" dirty="0">
                <a:latin typeface="Calibri" panose="020F0502020204030204" pitchFamily="34" charset="0"/>
                <a:ea typeface="Calibri" panose="020F0502020204030204" pitchFamily="34" charset="0"/>
                <a:cs typeface="Calibri" panose="020F0502020204030204" pitchFamily="34" charset="0"/>
              </a:rPr>
              <a:t>` column and drops it from the </a:t>
            </a:r>
            <a:r>
              <a:rPr lang="en-US" sz="5000" dirty="0" err="1">
                <a:latin typeface="Calibri" panose="020F0502020204030204" pitchFamily="34" charset="0"/>
                <a:ea typeface="Calibri" panose="020F0502020204030204" pitchFamily="34" charset="0"/>
                <a:cs typeface="Calibri" panose="020F0502020204030204" pitchFamily="34" charset="0"/>
              </a:rPr>
              <a:t>DataFrame</a:t>
            </a:r>
            <a:r>
              <a:rPr lang="en-US" sz="5000" dirty="0">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One-Hot Encode Categorical Variables:- Applies one-hot encoding to categorical variables.</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Convert Boolean Columns to Integers- Converts </a:t>
            </a:r>
            <a:r>
              <a:rPr lang="en-US" sz="5000" dirty="0" err="1">
                <a:latin typeface="Calibri" panose="020F0502020204030204" pitchFamily="34" charset="0"/>
                <a:ea typeface="Calibri" panose="020F0502020204030204" pitchFamily="34" charset="0"/>
                <a:cs typeface="Calibri" panose="020F0502020204030204" pitchFamily="34" charset="0"/>
              </a:rPr>
              <a:t>boolean</a:t>
            </a:r>
            <a:r>
              <a:rPr lang="en-US" sz="5000" dirty="0">
                <a:latin typeface="Calibri" panose="020F0502020204030204" pitchFamily="34" charset="0"/>
                <a:ea typeface="Calibri" panose="020F0502020204030204" pitchFamily="34" charset="0"/>
                <a:cs typeface="Calibri" panose="020F0502020204030204" pitchFamily="34" charset="0"/>
              </a:rPr>
              <a:t> columns to integers.</a:t>
            </a:r>
          </a:p>
          <a:p>
            <a:pPr>
              <a:lnSpc>
                <a:spcPct val="107000"/>
              </a:lnSpc>
              <a:spcAft>
                <a:spcPts val="800"/>
              </a:spcAft>
            </a:pPr>
            <a:r>
              <a:rPr lang="en-US" sz="5000" dirty="0">
                <a:latin typeface="Calibri" panose="020F0502020204030204" pitchFamily="34" charset="0"/>
                <a:ea typeface="Calibri" panose="020F0502020204030204" pitchFamily="34" charset="0"/>
                <a:cs typeface="Calibri" panose="020F0502020204030204" pitchFamily="34" charset="0"/>
              </a:rPr>
              <a:t>Drop Unnecessary Columns- Drops columns that are redundant or not needed for the analysis.</a:t>
            </a:r>
          </a:p>
          <a:p>
            <a:endParaRPr lang="he-IL" sz="1400" dirty="0"/>
          </a:p>
        </p:txBody>
      </p:sp>
    </p:spTree>
    <p:extLst>
      <p:ext uri="{BB962C8B-B14F-4D97-AF65-F5344CB8AC3E}">
        <p14:creationId xmlns:p14="http://schemas.microsoft.com/office/powerpoint/2010/main" val="69326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95126" y="216416"/>
            <a:ext cx="9596681" cy="685944"/>
          </a:xfrm>
        </p:spPr>
        <p:txBody>
          <a:bodyPr>
            <a:normAutofit fontScale="90000"/>
          </a:bodyPr>
          <a:lstStyle/>
          <a:p>
            <a:r>
              <a:rPr lang="en-US" b="1" dirty="0" err="1"/>
              <a:t>df_prep</a:t>
            </a:r>
            <a:r>
              <a:rPr lang="en-US" b="1" dirty="0"/>
              <a:t> Function- Explanation</a:t>
            </a:r>
            <a:br>
              <a:rPr lang="en-US" sz="2800" dirty="0">
                <a:effectLst/>
                <a:latin typeface="Arial" panose="020B0604020202020204" pitchFamily="34" charset="0"/>
                <a:ea typeface="Calibri" panose="020F0502020204030204" pitchFamily="34" charset="0"/>
                <a:cs typeface="Arial" panose="020B0604020202020204" pitchFamily="34" charset="0"/>
              </a:rPr>
            </a:br>
            <a:br>
              <a:rPr lang="en-US" sz="1400" b="0" dirty="0">
                <a:solidFill>
                  <a:srgbClr val="FFFFFF"/>
                </a:solidFill>
                <a:effectLst/>
                <a:highlight>
                  <a:srgbClr val="000000"/>
                </a:highlight>
                <a:latin typeface="Consolas" panose="020B0609020204030204" pitchFamily="49"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56536" y="1188138"/>
            <a:ext cx="10673862" cy="5546770"/>
          </a:xfrm>
        </p:spPr>
        <p:txBody>
          <a:bodyPr>
            <a:norm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Calibri" panose="020F0502020204030204" pitchFamily="34" charset="0"/>
              </a:rPr>
              <a:t>Combine Features:</a:t>
            </a:r>
          </a:p>
          <a:p>
            <a:pPr lvl="1">
              <a:lnSpc>
                <a:spcPct val="107000"/>
              </a:lnSpc>
              <a:spcAft>
                <a:spcPts val="80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dirty="0" err="1">
                <a:latin typeface="Calibri" panose="020F0502020204030204" pitchFamily="34" charset="0"/>
                <a:ea typeface="Calibri" panose="020F0502020204030204" pitchFamily="34" charset="0"/>
                <a:cs typeface="Calibri" panose="020F0502020204030204" pitchFamily="34" charset="0"/>
              </a:rPr>
              <a:t>partner_Yes</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dirty="0" err="1">
                <a:latin typeface="Calibri" panose="020F0502020204030204" pitchFamily="34" charset="0"/>
                <a:ea typeface="Calibri" panose="020F0502020204030204" pitchFamily="34" charset="0"/>
                <a:cs typeface="Calibri" panose="020F0502020204030204" pitchFamily="34" charset="0"/>
              </a:rPr>
              <a:t>dependents_Yes</a:t>
            </a:r>
            <a:r>
              <a:rPr lang="en-US" sz="2000" dirty="0">
                <a:latin typeface="Calibri" panose="020F0502020204030204" pitchFamily="34" charset="0"/>
                <a:ea typeface="Calibri" panose="020F0502020204030204" pitchFamily="34" charset="0"/>
                <a:cs typeface="Calibri" panose="020F0502020204030204" pitchFamily="34" charset="0"/>
              </a:rPr>
              <a:t>` into `</a:t>
            </a:r>
            <a:r>
              <a:rPr lang="en-US" sz="2000" dirty="0" err="1">
                <a:latin typeface="Calibri" panose="020F0502020204030204" pitchFamily="34" charset="0"/>
                <a:ea typeface="Calibri" panose="020F0502020204030204" pitchFamily="34" charset="0"/>
                <a:cs typeface="Calibri" panose="020F0502020204030204" pitchFamily="34" charset="0"/>
              </a:rPr>
              <a:t>partner_Dependents</a:t>
            </a:r>
            <a:r>
              <a:rPr lang="en-US" sz="2000" dirty="0">
                <a:latin typeface="Calibri" panose="020F0502020204030204" pitchFamily="34" charset="0"/>
                <a:ea typeface="Calibri" panose="020F0502020204030204" pitchFamily="34" charset="0"/>
                <a:cs typeface="Calibri" panose="020F0502020204030204" pitchFamily="34" charset="0"/>
              </a:rPr>
              <a:t>`.</a:t>
            </a:r>
          </a:p>
          <a:p>
            <a:pPr lvl="1">
              <a:lnSpc>
                <a:spcPct val="107000"/>
              </a:lnSpc>
              <a:spcAft>
                <a:spcPts val="80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dirty="0" err="1">
                <a:latin typeface="Calibri" panose="020F0502020204030204" pitchFamily="34" charset="0"/>
                <a:ea typeface="Calibri" panose="020F0502020204030204" pitchFamily="34" charset="0"/>
                <a:cs typeface="Calibri" panose="020F0502020204030204" pitchFamily="34" charset="0"/>
              </a:rPr>
              <a:t>streamingtv_Yes</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dirty="0" err="1">
                <a:latin typeface="Calibri" panose="020F0502020204030204" pitchFamily="34" charset="0"/>
                <a:ea typeface="Calibri" panose="020F0502020204030204" pitchFamily="34" charset="0"/>
                <a:cs typeface="Calibri" panose="020F0502020204030204" pitchFamily="34" charset="0"/>
              </a:rPr>
              <a:t>streamingmovies_Yes</a:t>
            </a:r>
            <a:r>
              <a:rPr lang="en-US" sz="2000" dirty="0">
                <a:latin typeface="Calibri" panose="020F0502020204030204" pitchFamily="34" charset="0"/>
                <a:ea typeface="Calibri" panose="020F0502020204030204" pitchFamily="34" charset="0"/>
                <a:cs typeface="Calibri" panose="020F0502020204030204" pitchFamily="34" charset="0"/>
              </a:rPr>
              <a:t>` into `</a:t>
            </a:r>
            <a:r>
              <a:rPr lang="en-US" sz="2000" dirty="0" err="1">
                <a:latin typeface="Calibri" panose="020F0502020204030204" pitchFamily="34" charset="0"/>
                <a:ea typeface="Calibri" panose="020F0502020204030204" pitchFamily="34" charset="0"/>
                <a:cs typeface="Calibri" panose="020F0502020204030204" pitchFamily="34" charset="0"/>
              </a:rPr>
              <a:t>StreamingServices</a:t>
            </a:r>
            <a:r>
              <a:rPr lang="en-US" sz="2000" dirty="0">
                <a:latin typeface="Calibri" panose="020F0502020204030204" pitchFamily="34" charset="0"/>
                <a:ea typeface="Calibri" panose="020F0502020204030204" pitchFamily="34" charset="0"/>
                <a:cs typeface="Calibri" panose="020F0502020204030204" pitchFamily="34" charset="0"/>
              </a:rPr>
              <a:t>`.</a:t>
            </a:r>
          </a:p>
          <a:p>
            <a:pPr lvl="1">
              <a:lnSpc>
                <a:spcPct val="107000"/>
              </a:lnSpc>
              <a:spcAft>
                <a:spcPts val="80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Payment methods into a single `</a:t>
            </a:r>
            <a:r>
              <a:rPr lang="en-US" sz="2000" dirty="0" err="1">
                <a:latin typeface="Calibri" panose="020F0502020204030204" pitchFamily="34" charset="0"/>
                <a:ea typeface="Calibri" panose="020F0502020204030204" pitchFamily="34" charset="0"/>
                <a:cs typeface="Calibri" panose="020F0502020204030204" pitchFamily="34" charset="0"/>
              </a:rPr>
              <a:t>PaymentMethod_automatic</a:t>
            </a:r>
            <a:r>
              <a:rPr lang="en-US" sz="2000" dirty="0">
                <a:latin typeface="Calibri" panose="020F0502020204030204" pitchFamily="34" charset="0"/>
                <a:ea typeface="Calibri" panose="020F0502020204030204" pitchFamily="34" charset="0"/>
                <a:cs typeface="Calibri" panose="020F0502020204030204" pitchFamily="34" charset="0"/>
              </a:rPr>
              <a:t>` column.</a:t>
            </a:r>
          </a:p>
          <a:p>
            <a:pPr lvl="1">
              <a:lnSpc>
                <a:spcPct val="107000"/>
              </a:lnSpc>
              <a:spcAft>
                <a:spcPts val="80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Calculates `</a:t>
            </a:r>
            <a:r>
              <a:rPr lang="en-US" sz="2000" dirty="0" err="1">
                <a:latin typeface="Calibri" panose="020F0502020204030204" pitchFamily="34" charset="0"/>
                <a:ea typeface="Calibri" panose="020F0502020204030204" pitchFamily="34" charset="0"/>
                <a:cs typeface="Calibri" panose="020F0502020204030204" pitchFamily="34" charset="0"/>
              </a:rPr>
              <a:t>Additional_Services</a:t>
            </a:r>
            <a:r>
              <a:rPr lang="en-US" sz="2000" dirty="0">
                <a:latin typeface="Calibri" panose="020F0502020204030204" pitchFamily="34" charset="0"/>
                <a:ea typeface="Calibri" panose="020F0502020204030204" pitchFamily="34" charset="0"/>
                <a:cs typeface="Calibri" panose="020F0502020204030204" pitchFamily="34" charset="0"/>
              </a:rPr>
              <a:t>` based on various service indicators.</a:t>
            </a:r>
          </a:p>
          <a:p>
            <a:pPr>
              <a:lnSpc>
                <a:spcPct val="107000"/>
              </a:lnSpc>
              <a:spcAft>
                <a:spcPts val="800"/>
              </a:spcAft>
            </a:pPr>
            <a:r>
              <a:rPr lang="en-US" sz="2000" dirty="0">
                <a:latin typeface="Calibri" panose="020F0502020204030204" pitchFamily="34" charset="0"/>
                <a:ea typeface="Calibri" panose="020F0502020204030204" pitchFamily="34" charset="0"/>
                <a:cs typeface="Calibri" panose="020F0502020204030204" pitchFamily="34" charset="0"/>
              </a:rPr>
              <a:t>Rejoin `</a:t>
            </a:r>
            <a:r>
              <a:rPr lang="en-US" sz="2000" dirty="0" err="1">
                <a:latin typeface="Calibri" panose="020F0502020204030204" pitchFamily="34" charset="0"/>
                <a:ea typeface="Calibri" panose="020F0502020204030204" pitchFamily="34" charset="0"/>
                <a:cs typeface="Calibri" panose="020F0502020204030204" pitchFamily="34" charset="0"/>
              </a:rPr>
              <a:t>customerid</a:t>
            </a:r>
            <a:r>
              <a:rPr lang="en-US" sz="2000" dirty="0">
                <a:latin typeface="Calibri" panose="020F0502020204030204" pitchFamily="34" charset="0"/>
                <a:ea typeface="Calibri" panose="020F0502020204030204" pitchFamily="34" charset="0"/>
                <a:cs typeface="Calibri" panose="020F0502020204030204" pitchFamily="34" charset="0"/>
              </a:rPr>
              <a:t>`- Rejoins the `</a:t>
            </a:r>
            <a:r>
              <a:rPr lang="en-US" sz="2000" dirty="0" err="1">
                <a:latin typeface="Calibri" panose="020F0502020204030204" pitchFamily="34" charset="0"/>
                <a:ea typeface="Calibri" panose="020F0502020204030204" pitchFamily="34" charset="0"/>
                <a:cs typeface="Calibri" panose="020F0502020204030204" pitchFamily="34" charset="0"/>
              </a:rPr>
              <a:t>customerid</a:t>
            </a:r>
            <a:r>
              <a:rPr lang="en-US" sz="2000" dirty="0">
                <a:latin typeface="Calibri" panose="020F0502020204030204" pitchFamily="34" charset="0"/>
                <a:ea typeface="Calibri" panose="020F0502020204030204" pitchFamily="34" charset="0"/>
                <a:cs typeface="Calibri" panose="020F0502020204030204" pitchFamily="34" charset="0"/>
              </a:rPr>
              <a:t>` column to the </a:t>
            </a:r>
            <a:r>
              <a:rPr lang="en-US" sz="2000" dirty="0" err="1">
                <a:latin typeface="Calibri" panose="020F0502020204030204" pitchFamily="34" charset="0"/>
                <a:ea typeface="Calibri" panose="020F0502020204030204" pitchFamily="34" charset="0"/>
                <a:cs typeface="Calibri" panose="020F0502020204030204" pitchFamily="34" charset="0"/>
              </a:rPr>
              <a:t>DataFrame</a:t>
            </a:r>
            <a:r>
              <a:rPr lang="en-US" sz="2000" dirty="0">
                <a:latin typeface="Calibri" panose="020F0502020204030204" pitchFamily="34" charset="0"/>
                <a:ea typeface="Calibri" panose="020F0502020204030204" pitchFamily="34" charset="0"/>
                <a:cs typeface="Calibri" panose="020F0502020204030204" pitchFamily="34" charset="0"/>
              </a:rPr>
              <a:t>.</a:t>
            </a:r>
          </a:p>
          <a:p>
            <a:pPr>
              <a:lnSpc>
                <a:spcPct val="107000"/>
              </a:lnSpc>
              <a:spcAft>
                <a:spcPts val="800"/>
              </a:spcAft>
            </a:pPr>
            <a:r>
              <a:rPr lang="en-US" sz="2000" dirty="0">
                <a:latin typeface="Calibri" panose="020F0502020204030204" pitchFamily="34" charset="0"/>
                <a:ea typeface="Calibri" panose="020F0502020204030204" pitchFamily="34" charset="0"/>
                <a:cs typeface="Calibri" panose="020F0502020204030204" pitchFamily="34" charset="0"/>
              </a:rPr>
              <a:t>Reorder and Select Columns- Selects and reorders columns for the final </a:t>
            </a:r>
            <a:r>
              <a:rPr lang="en-US" sz="2000" dirty="0" err="1">
                <a:latin typeface="Calibri" panose="020F0502020204030204" pitchFamily="34" charset="0"/>
                <a:ea typeface="Calibri" panose="020F0502020204030204" pitchFamily="34" charset="0"/>
                <a:cs typeface="Calibri" panose="020F0502020204030204" pitchFamily="34" charset="0"/>
              </a:rPr>
              <a:t>DataFrame</a:t>
            </a:r>
            <a:r>
              <a:rPr lang="en-US" sz="2000" dirty="0">
                <a:latin typeface="Calibri" panose="020F0502020204030204" pitchFamily="34" charset="0"/>
                <a:ea typeface="Calibri" panose="020F0502020204030204" pitchFamily="34" charset="0"/>
                <a:cs typeface="Calibri" panose="020F0502020204030204" pitchFamily="34" charset="0"/>
              </a:rPr>
              <a:t> output, ensuring consistency.</a:t>
            </a:r>
          </a:p>
          <a:p>
            <a:endParaRPr lang="he-IL" sz="500" dirty="0"/>
          </a:p>
        </p:txBody>
      </p:sp>
    </p:spTree>
    <p:extLst>
      <p:ext uri="{BB962C8B-B14F-4D97-AF65-F5344CB8AC3E}">
        <p14:creationId xmlns:p14="http://schemas.microsoft.com/office/powerpoint/2010/main" val="343372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39029" y="274658"/>
            <a:ext cx="9596681" cy="685944"/>
          </a:xfrm>
        </p:spPr>
        <p:txBody>
          <a:bodyPr>
            <a:normAutofit fontScale="90000"/>
          </a:bodyPr>
          <a:lstStyle/>
          <a:p>
            <a:r>
              <a:rPr lang="en-US" b="1" dirty="0"/>
              <a:t>predict Function - Explanation</a:t>
            </a:r>
            <a:br>
              <a:rPr lang="en-US" sz="2800" dirty="0">
                <a:effectLst/>
                <a:latin typeface="Arial" panose="020B0604020202020204" pitchFamily="34" charset="0"/>
                <a:ea typeface="Calibri" panose="020F0502020204030204" pitchFamily="34" charset="0"/>
                <a:cs typeface="Arial" panose="020B0604020202020204" pitchFamily="34"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56536" y="1188138"/>
            <a:ext cx="10673862" cy="5546770"/>
          </a:xfrm>
        </p:spPr>
        <p:txBody>
          <a:bodyPr>
            <a:normAutofit/>
          </a:bodyPr>
          <a:lstStyle/>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Import Libraries- Imports necessary libraries from `</a:t>
            </a:r>
            <a:r>
              <a:rPr lang="en-US" sz="1800" dirty="0" err="1">
                <a:effectLst/>
                <a:latin typeface="Calibri" panose="020F0502020204030204" pitchFamily="34" charset="0"/>
                <a:ea typeface="Calibri" panose="020F0502020204030204" pitchFamily="34" charset="0"/>
                <a:cs typeface="Calibri" panose="020F0502020204030204" pitchFamily="34" charset="0"/>
              </a:rPr>
              <a:t>sklearn</a:t>
            </a:r>
            <a:r>
              <a:rPr lang="en-US" sz="1800" dirty="0">
                <a:effectLst/>
                <a:latin typeface="Calibri" panose="020F0502020204030204" pitchFamily="34" charset="0"/>
                <a:ea typeface="Calibri" panose="020F0502020204030204" pitchFamily="34" charset="0"/>
                <a:cs typeface="Calibri" panose="020F0502020204030204" pitchFamily="34" charset="0"/>
              </a:rPr>
              <a:t>` for model training and evaluation.</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Train Random Forest Model- Trains a `</a:t>
            </a:r>
            <a:r>
              <a:rPr lang="en-US"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US" sz="1800" dirty="0">
                <a:effectLst/>
                <a:latin typeface="Calibri" panose="020F0502020204030204" pitchFamily="34" charset="0"/>
                <a:ea typeface="Calibri" panose="020F0502020204030204" pitchFamily="34" charset="0"/>
                <a:cs typeface="Calibri" panose="020F0502020204030204" pitchFamily="34" charset="0"/>
              </a:rPr>
              <a:t>` with specified parameters on the training data.</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Predict on Test Data - Predicts churn on the test data.</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Save and Join Predictions- Saves the predictions in a </a:t>
            </a:r>
            <a:r>
              <a:rPr lang="en-US" sz="1800" dirty="0" err="1">
                <a:effectLst/>
                <a:latin typeface="Calibri" panose="020F0502020204030204" pitchFamily="34" charset="0"/>
                <a:ea typeface="Calibri" panose="020F0502020204030204" pitchFamily="34" charset="0"/>
                <a:cs typeface="Calibri" panose="020F0502020204030204" pitchFamily="34" charset="0"/>
              </a:rPr>
              <a:t>DataFrame</a:t>
            </a:r>
            <a:r>
              <a:rPr lang="en-US" sz="1800" dirty="0">
                <a:effectLst/>
                <a:latin typeface="Calibri" panose="020F0502020204030204" pitchFamily="34" charset="0"/>
                <a:ea typeface="Calibri" panose="020F0502020204030204" pitchFamily="34" charset="0"/>
                <a:cs typeface="Calibri" panose="020F0502020204030204" pitchFamily="34" charset="0"/>
              </a:rPr>
              <a:t> and joins them with the `Customers` </a:t>
            </a:r>
            <a:r>
              <a:rPr lang="en-US" sz="1800" dirty="0" err="1">
                <a:effectLst/>
                <a:latin typeface="Calibri" panose="020F0502020204030204" pitchFamily="34" charset="0"/>
                <a:ea typeface="Calibri" panose="020F0502020204030204" pitchFamily="34" charset="0"/>
                <a:cs typeface="Calibri" panose="020F0502020204030204" pitchFamily="34" charset="0"/>
              </a:rPr>
              <a:t>DataFrame</a:t>
            </a:r>
            <a:r>
              <a:rPr lang="en-US" sz="1800" dirty="0">
                <a:effectLst/>
                <a:latin typeface="Calibri" panose="020F0502020204030204" pitchFamily="34" charset="0"/>
                <a:ea typeface="Calibri" panose="020F0502020204030204" pitchFamily="34" charset="0"/>
                <a:cs typeface="Calibri" panose="020F0502020204030204" pitchFamily="34" charset="0"/>
              </a:rPr>
              <a:t>.</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Reorder and Rename Columns- Reorders and renames columns to match the original dataset format.</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Type Conversions:- Converts `</a:t>
            </a:r>
            <a:r>
              <a:rPr lang="en-US" sz="1800" dirty="0" err="1">
                <a:effectLst/>
                <a:latin typeface="Calibri" panose="020F0502020204030204" pitchFamily="34" charset="0"/>
                <a:ea typeface="Calibri" panose="020F0502020204030204" pitchFamily="34" charset="0"/>
                <a:cs typeface="Calibri" panose="020F0502020204030204" pitchFamily="34" charset="0"/>
              </a:rPr>
              <a:t>TotalCharges</a:t>
            </a:r>
            <a:r>
              <a:rPr lang="en-US" sz="1800" dirty="0">
                <a:effectLst/>
                <a:latin typeface="Calibri" panose="020F0502020204030204" pitchFamily="34" charset="0"/>
                <a:ea typeface="Calibri" panose="020F0502020204030204" pitchFamily="34" charset="0"/>
                <a:cs typeface="Calibri" panose="020F0502020204030204" pitchFamily="34" charset="0"/>
              </a:rPr>
              <a:t>` to string, `tenure` to integer, and maps `Churn` from 0/1 to 'No'/'Yes'.</a:t>
            </a:r>
          </a:p>
          <a:p>
            <a:endParaRPr lang="he-IL" sz="1400" dirty="0"/>
          </a:p>
        </p:txBody>
      </p:sp>
    </p:spTree>
    <p:extLst>
      <p:ext uri="{BB962C8B-B14F-4D97-AF65-F5344CB8AC3E}">
        <p14:creationId xmlns:p14="http://schemas.microsoft.com/office/powerpoint/2010/main" val="265791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39029" y="274658"/>
            <a:ext cx="9596681" cy="685944"/>
          </a:xfrm>
        </p:spPr>
        <p:txBody>
          <a:bodyPr>
            <a:normAutofit fontScale="90000"/>
          </a:bodyPr>
          <a:lstStyle/>
          <a:p>
            <a:r>
              <a:rPr lang="en-US" b="1" dirty="0" err="1"/>
              <a:t>Feature_Importances</a:t>
            </a:r>
            <a:r>
              <a:rPr lang="en-US" b="1" dirty="0"/>
              <a:t> Function- Explanation</a:t>
            </a:r>
            <a:br>
              <a:rPr lang="en-US" sz="1800" dirty="0">
                <a:effectLst/>
                <a:latin typeface="Arial" panose="020B0604020202020204" pitchFamily="34" charset="0"/>
                <a:ea typeface="Calibri" panose="020F0502020204030204" pitchFamily="34" charset="0"/>
                <a:cs typeface="Arial" panose="020B0604020202020204" pitchFamily="34" charset="0"/>
              </a:rPr>
            </a:br>
            <a:br>
              <a:rPr lang="en-US" sz="2800" dirty="0">
                <a:effectLst/>
                <a:latin typeface="Arial" panose="020B0604020202020204" pitchFamily="34" charset="0"/>
                <a:ea typeface="Calibri" panose="020F0502020204030204" pitchFamily="34" charset="0"/>
                <a:cs typeface="Arial" panose="020B0604020202020204" pitchFamily="34" charset="0"/>
              </a:rPr>
            </a:br>
            <a:br>
              <a:rPr lang="en-US" sz="2800" b="1" dirty="0">
                <a:solidFill>
                  <a:schemeClr val="bg2">
                    <a:lumMod val="25000"/>
                  </a:schemeClr>
                </a:solidFill>
                <a:latin typeface="Calibri" panose="020F0502020204030204" pitchFamily="34" charset="0"/>
                <a:cs typeface="Calibri" panose="020F0502020204030204" pitchFamily="34" charset="0"/>
              </a:rPr>
            </a:br>
            <a:br>
              <a:rPr lang="en-US" dirty="0"/>
            </a:br>
            <a:br>
              <a:rPr lang="en-US" dirty="0"/>
            </a:br>
            <a:endParaRPr lang="he-IL" dirty="0"/>
          </a:p>
        </p:txBody>
      </p:sp>
      <p:sp>
        <p:nvSpPr>
          <p:cNvPr id="3" name="מציין מיקום תוכן 2"/>
          <p:cNvSpPr>
            <a:spLocks noGrp="1"/>
          </p:cNvSpPr>
          <p:nvPr>
            <p:ph idx="1"/>
          </p:nvPr>
        </p:nvSpPr>
        <p:spPr>
          <a:xfrm>
            <a:off x="1356536" y="1188138"/>
            <a:ext cx="10673862" cy="5546770"/>
          </a:xfrm>
        </p:spPr>
        <p:txBody>
          <a:bodyPr>
            <a:normAutofit/>
          </a:bodyPr>
          <a:lstStyle/>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Import Libraries - Imports necessary libraries from `</a:t>
            </a:r>
            <a:r>
              <a:rPr lang="en-US" sz="1800" dirty="0" err="1">
                <a:effectLst/>
                <a:latin typeface="Calibri" panose="020F0502020204030204" pitchFamily="34" charset="0"/>
                <a:ea typeface="Calibri" panose="020F0502020204030204" pitchFamily="34" charset="0"/>
                <a:cs typeface="Calibri" panose="020F0502020204030204" pitchFamily="34" charset="0"/>
              </a:rPr>
              <a:t>sklearn</a:t>
            </a:r>
            <a:r>
              <a:rPr lang="en-US" sz="1800" dirty="0">
                <a:effectLst/>
                <a:latin typeface="Calibri" panose="020F0502020204030204" pitchFamily="34" charset="0"/>
                <a:ea typeface="Calibri" panose="020F0502020204030204" pitchFamily="34" charset="0"/>
                <a:cs typeface="Calibri" panose="020F0502020204030204" pitchFamily="34" charset="0"/>
              </a:rPr>
              <a:t>` for model training.</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Train Random Forest Model - Trains a `</a:t>
            </a:r>
            <a:r>
              <a:rPr lang="en-US" sz="1800" dirty="0" err="1">
                <a:effectLst/>
                <a:latin typeface="Calibri" panose="020F0502020204030204" pitchFamily="34" charset="0"/>
                <a:ea typeface="Calibri" panose="020F0502020204030204" pitchFamily="34" charset="0"/>
                <a:cs typeface="Calibri" panose="020F0502020204030204" pitchFamily="34" charset="0"/>
              </a:rPr>
              <a:t>RandomForestClassifier</a:t>
            </a:r>
            <a:r>
              <a:rPr lang="en-US" sz="1800" dirty="0">
                <a:effectLst/>
                <a:latin typeface="Calibri" panose="020F0502020204030204" pitchFamily="34" charset="0"/>
                <a:ea typeface="Calibri" panose="020F0502020204030204" pitchFamily="34" charset="0"/>
                <a:cs typeface="Calibri" panose="020F0502020204030204" pitchFamily="34" charset="0"/>
              </a:rPr>
              <a:t>` with specified parameters on the training data.</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Extract Feature Importances- Extracts the feature importances from the trained model.</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Create </a:t>
            </a:r>
            <a:r>
              <a:rPr lang="en-US" sz="1800" dirty="0" err="1">
                <a:effectLst/>
                <a:latin typeface="Calibri" panose="020F0502020204030204" pitchFamily="34" charset="0"/>
                <a:ea typeface="Calibri" panose="020F0502020204030204" pitchFamily="34" charset="0"/>
                <a:cs typeface="Calibri" panose="020F0502020204030204" pitchFamily="34" charset="0"/>
              </a:rPr>
              <a:t>DataFrame</a:t>
            </a:r>
            <a:r>
              <a:rPr lang="en-US" sz="1800" dirty="0">
                <a:effectLst/>
                <a:latin typeface="Calibri" panose="020F0502020204030204" pitchFamily="34" charset="0"/>
                <a:ea typeface="Calibri" panose="020F0502020204030204" pitchFamily="34" charset="0"/>
                <a:cs typeface="Calibri" panose="020F0502020204030204" pitchFamily="34" charset="0"/>
              </a:rPr>
              <a:t>- Creates a </a:t>
            </a:r>
            <a:r>
              <a:rPr lang="en-US" sz="1800" dirty="0" err="1">
                <a:effectLst/>
                <a:latin typeface="Calibri" panose="020F0502020204030204" pitchFamily="34" charset="0"/>
                <a:ea typeface="Calibri" panose="020F0502020204030204" pitchFamily="34" charset="0"/>
                <a:cs typeface="Calibri" panose="020F0502020204030204" pitchFamily="34" charset="0"/>
              </a:rPr>
              <a:t>DataFrame</a:t>
            </a:r>
            <a:r>
              <a:rPr lang="en-US" sz="1800" dirty="0">
                <a:effectLst/>
                <a:latin typeface="Calibri" panose="020F0502020204030204" pitchFamily="34" charset="0"/>
                <a:ea typeface="Calibri" panose="020F0502020204030204" pitchFamily="34" charset="0"/>
                <a:cs typeface="Calibri" panose="020F0502020204030204" pitchFamily="34" charset="0"/>
              </a:rPr>
              <a:t> with features and their importances.</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Sort and Return- Sorts the </a:t>
            </a:r>
            <a:r>
              <a:rPr lang="en-US" sz="1800" dirty="0" err="1">
                <a:effectLst/>
                <a:latin typeface="Calibri" panose="020F0502020204030204" pitchFamily="34" charset="0"/>
                <a:ea typeface="Calibri" panose="020F0502020204030204" pitchFamily="34" charset="0"/>
                <a:cs typeface="Calibri" panose="020F0502020204030204" pitchFamily="34" charset="0"/>
              </a:rPr>
              <a:t>DataFrame</a:t>
            </a:r>
            <a:r>
              <a:rPr lang="en-US" sz="1800" dirty="0">
                <a:effectLst/>
                <a:latin typeface="Calibri" panose="020F0502020204030204" pitchFamily="34" charset="0"/>
                <a:ea typeface="Calibri" panose="020F0502020204030204" pitchFamily="34" charset="0"/>
                <a:cs typeface="Calibri" panose="020F0502020204030204" pitchFamily="34" charset="0"/>
              </a:rPr>
              <a:t> by importance in descending order and returns it.</a:t>
            </a:r>
          </a:p>
          <a:p>
            <a:endParaRPr lang="he-IL" sz="1400" dirty="0"/>
          </a:p>
        </p:txBody>
      </p:sp>
    </p:spTree>
    <p:extLst>
      <p:ext uri="{BB962C8B-B14F-4D97-AF65-F5344CB8AC3E}">
        <p14:creationId xmlns:p14="http://schemas.microsoft.com/office/powerpoint/2010/main" val="4262722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07931" y="624110"/>
            <a:ext cx="9596681" cy="685944"/>
          </a:xfrm>
        </p:spPr>
        <p:txBody>
          <a:bodyPr>
            <a:normAutofit fontScale="90000"/>
          </a:bodyPr>
          <a:lstStyle/>
          <a:p>
            <a:r>
              <a:rPr lang="en-US" b="1" dirty="0"/>
              <a:t>Customers - Churn Rate</a:t>
            </a:r>
            <a:br>
              <a:rPr lang="en-US" dirty="0"/>
            </a:br>
            <a:br>
              <a:rPr lang="en-US" dirty="0"/>
            </a:br>
            <a:endParaRPr lang="he-IL" dirty="0"/>
          </a:p>
        </p:txBody>
      </p:sp>
      <p:sp>
        <p:nvSpPr>
          <p:cNvPr id="3" name="מציין מיקום תוכן 2"/>
          <p:cNvSpPr>
            <a:spLocks noGrp="1"/>
          </p:cNvSpPr>
          <p:nvPr>
            <p:ph idx="1"/>
          </p:nvPr>
        </p:nvSpPr>
        <p:spPr>
          <a:xfrm>
            <a:off x="1292470" y="1415562"/>
            <a:ext cx="10673862" cy="5319346"/>
          </a:xfrm>
        </p:spPr>
        <p:txBody>
          <a:bodyPr>
            <a:normAutofit/>
          </a:bodyPr>
          <a:lstStyle/>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We have 23,418 customers, from them 602 customers was churn, approximately  2.6% </a:t>
            </a:r>
            <a:endParaRPr lang="en-US" sz="1400" b="1" dirty="0"/>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pPr marL="0" indent="0">
              <a:buNone/>
            </a:pPr>
            <a:endParaRPr lang="en-US" sz="1400" b="1" dirty="0">
              <a:solidFill>
                <a:schemeClr val="bg2">
                  <a:lumMod val="25000"/>
                </a:schemeClr>
              </a:solidFill>
              <a:latin typeface="Calibri" panose="020F0502020204030204" pitchFamily="34" charset="0"/>
              <a:cs typeface="Calibri" panose="020F0502020204030204" pitchFamily="34" charset="0"/>
            </a:endParaRPr>
          </a:p>
          <a:p>
            <a:endParaRPr lang="he-IL" sz="1400" dirty="0"/>
          </a:p>
        </p:txBody>
      </p:sp>
      <p:pic>
        <p:nvPicPr>
          <p:cNvPr id="4" name="מציין מיקום תוכן 3"/>
          <p:cNvPicPr>
            <a:picLocks noChangeAspect="1"/>
          </p:cNvPicPr>
          <p:nvPr/>
        </p:nvPicPr>
        <p:blipFill>
          <a:blip r:embed="rId2"/>
          <a:stretch>
            <a:fillRect/>
          </a:stretch>
        </p:blipFill>
        <p:spPr>
          <a:xfrm>
            <a:off x="1657560" y="1995226"/>
            <a:ext cx="8052498" cy="3504776"/>
          </a:xfrm>
          <a:prstGeom prst="rect">
            <a:avLst/>
          </a:prstGeom>
        </p:spPr>
      </p:pic>
    </p:spTree>
    <p:extLst>
      <p:ext uri="{BB962C8B-B14F-4D97-AF65-F5344CB8AC3E}">
        <p14:creationId xmlns:p14="http://schemas.microsoft.com/office/powerpoint/2010/main" val="4112200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58463" y="624110"/>
            <a:ext cx="9746150" cy="1280890"/>
          </a:xfrm>
        </p:spPr>
        <p:txBody>
          <a:bodyPr/>
          <a:lstStyle/>
          <a:p>
            <a:r>
              <a:rPr lang="en-US" b="1" dirty="0" err="1"/>
              <a:t>RandomForestClassifier</a:t>
            </a:r>
            <a:r>
              <a:rPr lang="en-US" b="1" dirty="0"/>
              <a:t> model</a:t>
            </a:r>
            <a:br>
              <a:rPr lang="en-US" dirty="0"/>
            </a:br>
            <a:endParaRPr lang="he-IL" dirty="0"/>
          </a:p>
        </p:txBody>
      </p:sp>
      <p:sp>
        <p:nvSpPr>
          <p:cNvPr id="3" name="מציין מיקום תוכן 2"/>
          <p:cNvSpPr>
            <a:spLocks noGrp="1"/>
          </p:cNvSpPr>
          <p:nvPr>
            <p:ph idx="1"/>
          </p:nvPr>
        </p:nvSpPr>
        <p:spPr>
          <a:xfrm>
            <a:off x="1635369" y="1248509"/>
            <a:ext cx="9869243" cy="5231422"/>
          </a:xfrm>
        </p:spPr>
        <p:txBody>
          <a:bodyPr>
            <a:normAutofit/>
          </a:bodyPr>
          <a:lstStyle/>
          <a:p>
            <a:pPr marL="0" indent="0">
              <a:buNone/>
            </a:pPr>
            <a:r>
              <a:rPr lang="en-US" sz="1400" dirty="0">
                <a:solidFill>
                  <a:schemeClr val="bg2">
                    <a:lumMod val="25000"/>
                  </a:schemeClr>
                </a:solidFill>
                <a:latin typeface="Calibri" panose="020F0502020204030204" pitchFamily="34" charset="0"/>
                <a:cs typeface="Calibri" panose="020F0502020204030204" pitchFamily="34" charset="0"/>
              </a:rPr>
              <a:t>we performed one-hot encoding on our data and then split it into features (X) and target (y), followed by further splitting into training and testing sets. We trained a </a:t>
            </a:r>
            <a:r>
              <a:rPr lang="en-US" sz="1400" dirty="0" err="1">
                <a:solidFill>
                  <a:schemeClr val="bg2">
                    <a:lumMod val="25000"/>
                  </a:schemeClr>
                </a:solidFill>
                <a:latin typeface="Calibri" panose="020F0502020204030204" pitchFamily="34" charset="0"/>
                <a:cs typeface="Calibri" panose="020F0502020204030204" pitchFamily="34" charset="0"/>
              </a:rPr>
              <a:t>RandomForestClassifier</a:t>
            </a:r>
            <a:r>
              <a:rPr lang="en-US" sz="1400" dirty="0">
                <a:solidFill>
                  <a:schemeClr val="bg2">
                    <a:lumMod val="25000"/>
                  </a:schemeClr>
                </a:solidFill>
                <a:latin typeface="Calibri" panose="020F0502020204030204" pitchFamily="34" charset="0"/>
                <a:cs typeface="Calibri" panose="020F0502020204030204" pitchFamily="34" charset="0"/>
              </a:rPr>
              <a:t> model on the training data and used it to predict churn on the test set, subsequently evaluating the model's accuracy. then added the predicted churn column to the original </a:t>
            </a:r>
            <a:r>
              <a:rPr lang="en-US" sz="1400" dirty="0" err="1">
                <a:solidFill>
                  <a:schemeClr val="bg2">
                    <a:lumMod val="25000"/>
                  </a:schemeClr>
                </a:solidFill>
                <a:latin typeface="Calibri" panose="020F0502020204030204" pitchFamily="34" charset="0"/>
                <a:cs typeface="Calibri" panose="020F0502020204030204" pitchFamily="34" charset="0"/>
              </a:rPr>
              <a:t>DataFrame</a:t>
            </a:r>
            <a:r>
              <a:rPr lang="en-US" sz="1400" dirty="0">
                <a:solidFill>
                  <a:schemeClr val="bg2">
                    <a:lumMod val="25000"/>
                  </a:schemeClr>
                </a:solidFill>
                <a:latin typeface="Calibri" panose="020F0502020204030204" pitchFamily="34" charset="0"/>
                <a:cs typeface="Calibri" panose="020F0502020204030204" pitchFamily="34" charset="0"/>
              </a:rPr>
              <a:t> and integrated this new data with the existing dataset for further analysis. Finally, we saved the final </a:t>
            </a:r>
            <a:r>
              <a:rPr lang="en-US" sz="1400" dirty="0" err="1">
                <a:solidFill>
                  <a:schemeClr val="bg2">
                    <a:lumMod val="25000"/>
                  </a:schemeClr>
                </a:solidFill>
                <a:latin typeface="Calibri" panose="020F0502020204030204" pitchFamily="34" charset="0"/>
                <a:cs typeface="Calibri" panose="020F0502020204030204" pitchFamily="34" charset="0"/>
              </a:rPr>
              <a:t>DataFrame</a:t>
            </a:r>
            <a:r>
              <a:rPr lang="en-US" sz="1400" dirty="0">
                <a:solidFill>
                  <a:schemeClr val="bg2">
                    <a:lumMod val="25000"/>
                  </a:schemeClr>
                </a:solidFill>
                <a:latin typeface="Calibri" panose="020F0502020204030204" pitchFamily="34" charset="0"/>
                <a:cs typeface="Calibri" panose="020F0502020204030204" pitchFamily="34" charset="0"/>
              </a:rPr>
              <a:t> with the predicted churn to a CSV file for future use.</a:t>
            </a:r>
          </a:p>
        </p:txBody>
      </p:sp>
      <p:pic>
        <p:nvPicPr>
          <p:cNvPr id="4" name="תמונה 3"/>
          <p:cNvPicPr>
            <a:picLocks noChangeAspect="1"/>
          </p:cNvPicPr>
          <p:nvPr/>
        </p:nvPicPr>
        <p:blipFill>
          <a:blip r:embed="rId2"/>
          <a:stretch>
            <a:fillRect/>
          </a:stretch>
        </p:blipFill>
        <p:spPr>
          <a:xfrm>
            <a:off x="1758463" y="2602523"/>
            <a:ext cx="7209001" cy="3877408"/>
          </a:xfrm>
          <a:prstGeom prst="rect">
            <a:avLst/>
          </a:prstGeom>
        </p:spPr>
      </p:pic>
    </p:spTree>
    <p:extLst>
      <p:ext uri="{BB962C8B-B14F-4D97-AF65-F5344CB8AC3E}">
        <p14:creationId xmlns:p14="http://schemas.microsoft.com/office/powerpoint/2010/main" val="72913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30200" y="2021919"/>
            <a:ext cx="9284677" cy="1280890"/>
          </a:xfrm>
        </p:spPr>
        <p:txBody>
          <a:bodyPr>
            <a:normAutofit fontScale="90000"/>
          </a:bodyPr>
          <a:lstStyle/>
          <a:p>
            <a:pPr algn="ctr"/>
            <a:r>
              <a:rPr lang="en-US" sz="5300" b="1" dirty="0">
                <a:solidFill>
                  <a:srgbClr val="FF0000"/>
                </a:solidFill>
              </a:rPr>
              <a:t>Part C: Spark and </a:t>
            </a:r>
            <a:r>
              <a:rPr lang="en-US" sz="5300" b="1" dirty="0" err="1">
                <a:solidFill>
                  <a:srgbClr val="FF0000"/>
                </a:solidFill>
              </a:rPr>
              <a:t>Pycountry</a:t>
            </a:r>
            <a:br>
              <a:rPr lang="en-US" dirty="0"/>
            </a:br>
            <a:endParaRPr lang="he-IL" dirty="0"/>
          </a:p>
        </p:txBody>
      </p:sp>
    </p:spTree>
    <p:extLst>
      <p:ext uri="{BB962C8B-B14F-4D97-AF65-F5344CB8AC3E}">
        <p14:creationId xmlns:p14="http://schemas.microsoft.com/office/powerpoint/2010/main" val="2097540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15563"/>
            <a:ext cx="10203350" cy="5187460"/>
          </a:xfrm>
        </p:spPr>
        <p:txBody>
          <a:bodyPr>
            <a:normAutofit/>
          </a:bodyPr>
          <a:lstStyle/>
          <a:p>
            <a:pPr marL="114300" indent="0" algn="l" rtl="0">
              <a:lnSpc>
                <a:spcPct val="107000"/>
              </a:lnSpc>
              <a:spcAft>
                <a:spcPts val="800"/>
              </a:spcAft>
              <a:buNone/>
            </a:pPr>
            <a:r>
              <a:rPr lang="en-US" sz="1800" b="1" u="sng" kern="100" dirty="0">
                <a:effectLst/>
                <a:latin typeface="Calibri" panose="020F0502020204030204" pitchFamily="34" charset="0"/>
                <a:ea typeface="Calibri" panose="020F0502020204030204" pitchFamily="34" charset="0"/>
                <a:cs typeface="Arial" panose="020B0604020202020204" pitchFamily="34" charset="0"/>
              </a:rPr>
              <a:t>project's target</a:t>
            </a:r>
          </a:p>
          <a:p>
            <a:pPr marL="80010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goal was to clean and prepare the "churn_location_and_rating.csv" data for analysis in Tableau, while ensuring the quality and usability of the data.</a:t>
            </a:r>
          </a:p>
          <a:p>
            <a:pPr marL="114300" indent="0">
              <a:lnSpc>
                <a:spcPct val="11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Environment setting:</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Created a Google </a:t>
            </a:r>
            <a:r>
              <a:rPr lang="en-US" kern="100" dirty="0" err="1">
                <a:effectLst/>
                <a:latin typeface="Calibri" panose="020F0502020204030204" pitchFamily="34" charset="0"/>
                <a:ea typeface="Calibri" panose="020F0502020204030204" pitchFamily="34" charset="0"/>
                <a:cs typeface="Arial" panose="020B0604020202020204" pitchFamily="34" charset="0"/>
              </a:rPr>
              <a:t>Colab</a:t>
            </a:r>
            <a:r>
              <a:rPr lang="en-US" kern="100" dirty="0">
                <a:effectLst/>
                <a:latin typeface="Calibri" panose="020F0502020204030204" pitchFamily="34" charset="0"/>
                <a:ea typeface="Calibri" panose="020F0502020204030204" pitchFamily="34" charset="0"/>
                <a:cs typeface="Arial" panose="020B0604020202020204" pitchFamily="34" charset="0"/>
              </a:rPr>
              <a:t> notebook and set up a Spark environment to efficiently handle data processing.</a:t>
            </a:r>
            <a:endParaRPr lang="en-US" b="1" u="sng"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1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Loading data:</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A connection was established between </a:t>
            </a:r>
            <a:r>
              <a:rPr lang="en-US" kern="100" dirty="0" err="1">
                <a:effectLst/>
                <a:latin typeface="Calibri" panose="020F0502020204030204" pitchFamily="34" charset="0"/>
                <a:ea typeface="Calibri" panose="020F0502020204030204" pitchFamily="34" charset="0"/>
                <a:cs typeface="Arial" panose="020B0604020202020204" pitchFamily="34" charset="0"/>
              </a:rPr>
              <a:t>Colab</a:t>
            </a:r>
            <a:r>
              <a:rPr lang="en-US" kern="100" dirty="0">
                <a:effectLst/>
                <a:latin typeface="Calibri" panose="020F0502020204030204" pitchFamily="34" charset="0"/>
                <a:ea typeface="Calibri" panose="020F0502020204030204" pitchFamily="34" charset="0"/>
                <a:cs typeface="Arial" panose="020B0604020202020204" pitchFamily="34" charset="0"/>
              </a:rPr>
              <a:t> and Google Drive.</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Import the "churn_location_and_rating.csv" file into Spark </a:t>
            </a:r>
            <a:r>
              <a:rPr lang="en-US" kern="100" dirty="0" err="1">
                <a:effectLst/>
                <a:latin typeface="Calibri" panose="020F0502020204030204" pitchFamily="34" charset="0"/>
                <a:ea typeface="Calibri" panose="020F0502020204030204" pitchFamily="34" charset="0"/>
                <a:cs typeface="Arial" panose="020B0604020202020204" pitchFamily="34" charset="0"/>
              </a:rPr>
              <a:t>DataFrame</a:t>
            </a:r>
            <a:r>
              <a:rPr lang="en-US" kern="100" dirty="0">
                <a:effectLst/>
                <a:latin typeface="Calibri" panose="020F0502020204030204" pitchFamily="34" charset="0"/>
                <a:ea typeface="Calibri" panose="020F0502020204030204" pitchFamily="34" charset="0"/>
                <a:cs typeface="Arial" panose="020B0604020202020204" pitchFamily="34" charset="0"/>
              </a:rPr>
              <a:t>.</a:t>
            </a:r>
          </a:p>
          <a:p>
            <a:pPr marL="571500" lvl="1" indent="0">
              <a:lnSpc>
                <a:spcPct val="107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5"/>
          <p:cNvSpPr>
            <a:spLocks noGrp="1" noChangeArrowheads="1"/>
          </p:cNvSpPr>
          <p:nvPr>
            <p:ph type="title"/>
          </p:nvPr>
        </p:nvSpPr>
        <p:spPr bwMode="auto">
          <a:xfrm>
            <a:off x="1749425" y="683042"/>
            <a:ext cx="9047529" cy="57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algn="l" rtl="0">
              <a:lnSpc>
                <a:spcPct val="107000"/>
              </a:lnSpc>
              <a:spcAft>
                <a:spcPts val="800"/>
              </a:spcAft>
            </a:pPr>
            <a:r>
              <a:rPr lang="en-US" sz="3200" b="1" dirty="0"/>
              <a:t>Cleaning and preparing data</a:t>
            </a:r>
          </a:p>
        </p:txBody>
      </p:sp>
    </p:spTree>
    <p:extLst>
      <p:ext uri="{BB962C8B-B14F-4D97-AF65-F5344CB8AC3E}">
        <p14:creationId xmlns:p14="http://schemas.microsoft.com/office/powerpoint/2010/main" val="3548236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15563"/>
            <a:ext cx="10203350" cy="5187460"/>
          </a:xfrm>
        </p:spPr>
        <p:txBody>
          <a:bodyPr>
            <a:normAutofit/>
          </a:bodyPr>
          <a:lstStyle/>
          <a:p>
            <a:pPr marL="114300" indent="0">
              <a:lnSpc>
                <a:spcPct val="11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Cleaning data:</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Null values ​​handled:</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Removed rows containing null values ​​to ensure data integrity.</a:t>
            </a:r>
          </a:p>
          <a:p>
            <a:pPr marL="857250" lvl="1">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Duplicate Rows Removed: Duplicate entries have been eliminated to maintain data integrity.</a:t>
            </a:r>
          </a:p>
          <a:p>
            <a:pPr marL="571500" lvl="1" indent="0">
              <a:lnSpc>
                <a:spcPct val="107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5"/>
          <p:cNvSpPr>
            <a:spLocks noGrp="1" noChangeArrowheads="1"/>
          </p:cNvSpPr>
          <p:nvPr>
            <p:ph type="title"/>
          </p:nvPr>
        </p:nvSpPr>
        <p:spPr bwMode="auto">
          <a:xfrm>
            <a:off x="1749425" y="683042"/>
            <a:ext cx="9047529" cy="57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algn="l" rtl="0">
              <a:lnSpc>
                <a:spcPct val="107000"/>
              </a:lnSpc>
              <a:spcAft>
                <a:spcPts val="800"/>
              </a:spcAft>
            </a:pPr>
            <a:r>
              <a:rPr lang="en-US" sz="3200" b="1" dirty="0"/>
              <a:t>Cleaning and preparing data</a:t>
            </a:r>
          </a:p>
        </p:txBody>
      </p:sp>
      <p:pic>
        <p:nvPicPr>
          <p:cNvPr id="4" name="Picture 3">
            <a:extLst>
              <a:ext uri="{FF2B5EF4-FFF2-40B4-BE49-F238E27FC236}">
                <a16:creationId xmlns:a16="http://schemas.microsoft.com/office/drawing/2014/main" id="{53BB4C37-561B-12CB-E7EA-636C8C7810B7}"/>
              </a:ext>
            </a:extLst>
          </p:cNvPr>
          <p:cNvPicPr>
            <a:picLocks noChangeAspect="1"/>
          </p:cNvPicPr>
          <p:nvPr/>
        </p:nvPicPr>
        <p:blipFill>
          <a:blip r:embed="rId2"/>
          <a:stretch>
            <a:fillRect/>
          </a:stretch>
        </p:blipFill>
        <p:spPr>
          <a:xfrm>
            <a:off x="1063354" y="3429000"/>
            <a:ext cx="5339583" cy="979740"/>
          </a:xfrm>
          <a:prstGeom prst="rect">
            <a:avLst/>
          </a:prstGeom>
        </p:spPr>
      </p:pic>
      <p:pic>
        <p:nvPicPr>
          <p:cNvPr id="6" name="Picture 5">
            <a:extLst>
              <a:ext uri="{FF2B5EF4-FFF2-40B4-BE49-F238E27FC236}">
                <a16:creationId xmlns:a16="http://schemas.microsoft.com/office/drawing/2014/main" id="{8BBE5427-B3C9-B73F-B696-4903F9112372}"/>
              </a:ext>
            </a:extLst>
          </p:cNvPr>
          <p:cNvPicPr>
            <a:picLocks noChangeAspect="1"/>
          </p:cNvPicPr>
          <p:nvPr/>
        </p:nvPicPr>
        <p:blipFill>
          <a:blip r:embed="rId3"/>
          <a:stretch>
            <a:fillRect/>
          </a:stretch>
        </p:blipFill>
        <p:spPr>
          <a:xfrm>
            <a:off x="1063354" y="4629132"/>
            <a:ext cx="6999697" cy="1300877"/>
          </a:xfrm>
          <a:prstGeom prst="rect">
            <a:avLst/>
          </a:prstGeom>
        </p:spPr>
      </p:pic>
    </p:spTree>
    <p:extLst>
      <p:ext uri="{BB962C8B-B14F-4D97-AF65-F5344CB8AC3E}">
        <p14:creationId xmlns:p14="http://schemas.microsoft.com/office/powerpoint/2010/main" val="3430366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15563"/>
            <a:ext cx="10203350" cy="5187460"/>
          </a:xfrm>
        </p:spPr>
        <p:txBody>
          <a:bodyPr>
            <a:normAutofit/>
          </a:bodyPr>
          <a:lstStyle/>
          <a:p>
            <a:pPr marL="0" indent="0">
              <a:buNone/>
            </a:pPr>
            <a:r>
              <a:rPr lang="en-US" sz="1400" dirty="0"/>
              <a:t>Also we replaced 'n/a' with an empty string, empty values with 'Unknown‘, and removed the character “ “ if it was exists.</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endParaRPr lang="en-US" sz="1400" dirty="0"/>
          </a:p>
        </p:txBody>
      </p:sp>
      <p:sp>
        <p:nvSpPr>
          <p:cNvPr id="8" name="Rectangle 5"/>
          <p:cNvSpPr>
            <a:spLocks noGrp="1" noChangeArrowheads="1"/>
          </p:cNvSpPr>
          <p:nvPr>
            <p:ph type="title"/>
          </p:nvPr>
        </p:nvSpPr>
        <p:spPr bwMode="auto">
          <a:xfrm>
            <a:off x="1749425" y="648385"/>
            <a:ext cx="90475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Aft>
                <a:spcPct val="0"/>
              </a:spcAft>
            </a:pPr>
            <a:r>
              <a:rPr lang="en-US" b="1" dirty="0"/>
              <a:t>data cleaning steps</a:t>
            </a:r>
            <a:endParaRPr lang="he-IL" altLang="he-IL" b="1" dirty="0"/>
          </a:p>
        </p:txBody>
      </p:sp>
      <p:pic>
        <p:nvPicPr>
          <p:cNvPr id="4" name="Picture 3">
            <a:extLst>
              <a:ext uri="{FF2B5EF4-FFF2-40B4-BE49-F238E27FC236}">
                <a16:creationId xmlns:a16="http://schemas.microsoft.com/office/drawing/2014/main" id="{084CB62A-D41B-7781-8F1D-AB08EB0BB6DF}"/>
              </a:ext>
            </a:extLst>
          </p:cNvPr>
          <p:cNvPicPr>
            <a:picLocks noChangeAspect="1"/>
          </p:cNvPicPr>
          <p:nvPr/>
        </p:nvPicPr>
        <p:blipFill>
          <a:blip r:embed="rId2"/>
          <a:stretch>
            <a:fillRect/>
          </a:stretch>
        </p:blipFill>
        <p:spPr>
          <a:xfrm>
            <a:off x="1393277" y="2272049"/>
            <a:ext cx="6983279" cy="3170388"/>
          </a:xfrm>
          <a:prstGeom prst="rect">
            <a:avLst/>
          </a:prstGeom>
        </p:spPr>
      </p:pic>
    </p:spTree>
    <p:extLst>
      <p:ext uri="{BB962C8B-B14F-4D97-AF65-F5344CB8AC3E}">
        <p14:creationId xmlns:p14="http://schemas.microsoft.com/office/powerpoint/2010/main" val="169546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B83747B-CBC2-4A7B-96B4-098B5D8A4354}"/>
              </a:ext>
            </a:extLst>
          </p:cNvPr>
          <p:cNvSpPr>
            <a:spLocks noGrp="1"/>
          </p:cNvSpPr>
          <p:nvPr>
            <p:ph idx="1"/>
          </p:nvPr>
        </p:nvSpPr>
        <p:spPr>
          <a:xfrm>
            <a:off x="1494692" y="1186963"/>
            <a:ext cx="10009920" cy="5238776"/>
          </a:xfrm>
        </p:spPr>
        <p:txBody>
          <a:bodyPr>
            <a:normAutofit/>
          </a:bodyPr>
          <a:lstStyle/>
          <a:p>
            <a:pPr lvl="0" algn="just">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Calibri" panose="020F0502020204030204" pitchFamily="34" charset="0"/>
              </a:rPr>
              <a:t>How many examples are in the dataset? (train/test)</a:t>
            </a:r>
          </a:p>
          <a:p>
            <a:pPr lvl="0" algn="just">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Calibri" panose="020F0502020204030204" pitchFamily="34" charset="0"/>
              </a:rPr>
              <a:t>Total Examples</a:t>
            </a:r>
            <a:r>
              <a:rPr lang="en-US" dirty="0">
                <a:latin typeface="Calibri" panose="020F0502020204030204" pitchFamily="34" charset="0"/>
                <a:ea typeface="Calibri" panose="020F0502020204030204" pitchFamily="34" charset="0"/>
                <a:cs typeface="Calibri" panose="020F0502020204030204" pitchFamily="34" charset="0"/>
              </a:rPr>
              <a:t>: 7,043 customers</a:t>
            </a:r>
          </a:p>
          <a:p>
            <a:pPr lvl="0" algn="just">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Calibri" panose="020F0502020204030204" pitchFamily="34" charset="0"/>
              </a:rPr>
              <a:t>Training Set</a:t>
            </a:r>
            <a:r>
              <a:rPr lang="en-US" dirty="0">
                <a:latin typeface="Calibri" panose="020F0502020204030204" pitchFamily="34" charset="0"/>
                <a:ea typeface="Calibri" panose="020F0502020204030204" pitchFamily="34" charset="0"/>
                <a:cs typeface="Calibri" panose="020F0502020204030204" pitchFamily="34" charset="0"/>
              </a:rPr>
              <a:t>: 80%, which equals 5,634 examples</a:t>
            </a:r>
          </a:p>
          <a:p>
            <a:pPr algn="just">
              <a:lnSpc>
                <a:spcPct val="107000"/>
              </a:lnSpc>
              <a:spcAft>
                <a:spcPts val="800"/>
              </a:spcAft>
              <a:buFont typeface="Wingdings" panose="05000000000000000000" pitchFamily="2" charset="2"/>
              <a:buChar char="Ø"/>
            </a:pPr>
            <a:r>
              <a:rPr lang="en-US" b="1" dirty="0">
                <a:latin typeface="Calibri" panose="020F0502020204030204" pitchFamily="34" charset="0"/>
                <a:ea typeface="Calibri" panose="020F0502020204030204" pitchFamily="34" charset="0"/>
                <a:cs typeface="Calibri" panose="020F0502020204030204" pitchFamily="34" charset="0"/>
              </a:rPr>
              <a:t>Testing Set</a:t>
            </a:r>
            <a:r>
              <a:rPr lang="en-US" dirty="0">
                <a:latin typeface="Calibri" panose="020F0502020204030204" pitchFamily="34" charset="0"/>
                <a:ea typeface="Calibri" panose="020F0502020204030204" pitchFamily="34" charset="0"/>
                <a:cs typeface="Calibri" panose="020F0502020204030204" pitchFamily="34" charset="0"/>
              </a:rPr>
              <a:t>: 20%, which equals 1,409 examples.</a:t>
            </a:r>
          </a:p>
          <a:p>
            <a:pPr algn="just">
              <a:lnSpc>
                <a:spcPct val="107000"/>
              </a:lnSpc>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buFont typeface="Wingdings" panose="05000000000000000000" pitchFamily="2" charset="2"/>
              <a:buChar char="Ø"/>
            </a:pPr>
            <a:r>
              <a:rPr kumimoji="0" lang="en-US" altLang="he-IL"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The number of features, excluding the label variable (</a:t>
            </a:r>
            <a:r>
              <a:rPr kumimoji="0" lang="en-US" altLang="he-IL" sz="1800" b="0" i="0" u="none" strike="noStrike" cap="none" normalizeH="0" baseline="0" dirty="0">
                <a:ln>
                  <a:noFill/>
                </a:ln>
                <a:solidFill>
                  <a:schemeClr val="tx1"/>
                </a:solidFill>
                <a:effectLst/>
                <a:latin typeface="Arial Unicode MS"/>
                <a:ea typeface="Calibri" panose="020F0502020204030204" pitchFamily="34" charset="0"/>
                <a:cs typeface="Courier New" panose="02070309020205020404" pitchFamily="49" charset="0"/>
              </a:rPr>
              <a:t>Churn</a:t>
            </a:r>
            <a:r>
              <a:rPr kumimoji="0" lang="en-US" altLang="he-IL"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and the unique identifier    (</a:t>
            </a:r>
            <a:r>
              <a:rPr kumimoji="0" lang="en-US" altLang="he-IL" sz="1800" b="0" i="0" u="none" strike="noStrike" cap="none" normalizeH="0" baseline="0" dirty="0">
                <a:ln>
                  <a:noFill/>
                </a:ln>
                <a:solidFill>
                  <a:schemeClr val="tx1"/>
                </a:solidFill>
                <a:effectLst/>
                <a:latin typeface="Arial Unicode MS"/>
                <a:ea typeface="Calibri" panose="020F0502020204030204" pitchFamily="34" charset="0"/>
                <a:cs typeface="Courier New" panose="02070309020205020404" pitchFamily="49" charset="0"/>
              </a:rPr>
              <a:t>customerID</a:t>
            </a:r>
            <a:r>
              <a:rPr kumimoji="0" lang="en-US" altLang="he-IL"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is 19</a:t>
            </a:r>
          </a:p>
          <a:p>
            <a:pPr marL="0" indent="0">
              <a:lnSpc>
                <a:spcPct val="107000"/>
              </a:lnSpc>
              <a:spcAft>
                <a:spcPts val="800"/>
              </a:spcAft>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buFont typeface="Wingdings" panose="05000000000000000000" pitchFamily="2" charset="2"/>
              <a:buChar char="Ø"/>
            </a:pPr>
            <a:endParaRPr kumimoji="0" lang="en-US" altLang="he-IL"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Заголовок 1">
            <a:extLst>
              <a:ext uri="{FF2B5EF4-FFF2-40B4-BE49-F238E27FC236}">
                <a16:creationId xmlns:a16="http://schemas.microsoft.com/office/drawing/2014/main" id="{BEF90E51-944A-5737-BB32-0AC07A527B93}"/>
              </a:ext>
            </a:extLst>
          </p:cNvPr>
          <p:cNvSpPr>
            <a:spLocks noGrp="1"/>
          </p:cNvSpPr>
          <p:nvPr>
            <p:ph type="title"/>
          </p:nvPr>
        </p:nvSpPr>
        <p:spPr>
          <a:xfrm>
            <a:off x="1521851" y="600813"/>
            <a:ext cx="8911687" cy="647737"/>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How many examples are in the dataset? </a:t>
            </a:r>
          </a:p>
        </p:txBody>
      </p:sp>
      <p:sp>
        <p:nvSpPr>
          <p:cNvPr id="2" name="Заголовок 1">
            <a:extLst>
              <a:ext uri="{FF2B5EF4-FFF2-40B4-BE49-F238E27FC236}">
                <a16:creationId xmlns:a16="http://schemas.microsoft.com/office/drawing/2014/main" id="{737296E8-0647-A12F-7883-EC48B6E8B628}"/>
              </a:ext>
            </a:extLst>
          </p:cNvPr>
          <p:cNvSpPr txBox="1">
            <a:spLocks/>
          </p:cNvSpPr>
          <p:nvPr/>
        </p:nvSpPr>
        <p:spPr>
          <a:xfrm>
            <a:off x="1521851" y="3482482"/>
            <a:ext cx="8911687" cy="647737"/>
          </a:xfrm>
          <a:prstGeom prst="rect">
            <a:avLst/>
          </a:prstGeom>
        </p:spPr>
        <p:txBody>
          <a:bodyPr vert="horz" lIns="91440" tIns="45720" rIns="91440" bIns="45720" rtlCol="0" anchor="t">
            <a:noAutofit/>
          </a:bodyPr>
          <a:lstStyle>
            <a:lvl1pPr indent="0" algn="ctr">
              <a:lnSpc>
                <a:spcPct val="107000"/>
              </a:lnSpc>
              <a:spcBef>
                <a:spcPct val="0"/>
              </a:spcBef>
              <a:spcAft>
                <a:spcPts val="800"/>
              </a:spcAft>
              <a:buNone/>
              <a:defRPr sz="3600" b="1" u="sng">
                <a:solidFill>
                  <a:srgbClr val="FF0000"/>
                </a:solidFill>
                <a:effectLst/>
                <a:latin typeface="Calibri" panose="020F0502020204030204" pitchFamily="34" charset="0"/>
                <a:ea typeface="Calibri" panose="020F0502020204030204" pitchFamily="34" charset="0"/>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How many features are in the dataset?</a:t>
            </a:r>
          </a:p>
        </p:txBody>
      </p:sp>
    </p:spTree>
    <p:extLst>
      <p:ext uri="{BB962C8B-B14F-4D97-AF65-F5344CB8AC3E}">
        <p14:creationId xmlns:p14="http://schemas.microsoft.com/office/powerpoint/2010/main" val="93263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15563"/>
            <a:ext cx="10203350" cy="5187460"/>
          </a:xfrm>
        </p:spPr>
        <p:txBody>
          <a:bodyPr>
            <a:normAutofit/>
          </a:bodyPr>
          <a:lstStyle/>
          <a:p>
            <a:r>
              <a:rPr lang="en-US" sz="1400" dirty="0"/>
              <a:t>There weren't any Duplicate rows. </a:t>
            </a:r>
          </a:p>
          <a:p>
            <a:r>
              <a:rPr lang="en-US" sz="1400" dirty="0"/>
              <a:t>In 'Rating' column we Convert the values from string to int, ratings are in the range of 1-10.</a:t>
            </a:r>
          </a:p>
        </p:txBody>
      </p:sp>
      <p:sp>
        <p:nvSpPr>
          <p:cNvPr id="8" name="Rectangle 5"/>
          <p:cNvSpPr>
            <a:spLocks noGrp="1" noChangeArrowheads="1"/>
          </p:cNvSpPr>
          <p:nvPr>
            <p:ph type="title"/>
          </p:nvPr>
        </p:nvSpPr>
        <p:spPr bwMode="auto">
          <a:xfrm>
            <a:off x="1749425" y="648385"/>
            <a:ext cx="90475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Aft>
                <a:spcPct val="0"/>
              </a:spcAft>
            </a:pPr>
            <a:r>
              <a:rPr lang="en-US" b="1" dirty="0"/>
              <a:t>data cleaning steps</a:t>
            </a:r>
            <a:endParaRPr lang="he-IL" altLang="he-IL" b="1" dirty="0"/>
          </a:p>
        </p:txBody>
      </p:sp>
      <p:pic>
        <p:nvPicPr>
          <p:cNvPr id="5" name="Picture 4">
            <a:extLst>
              <a:ext uri="{FF2B5EF4-FFF2-40B4-BE49-F238E27FC236}">
                <a16:creationId xmlns:a16="http://schemas.microsoft.com/office/drawing/2014/main" id="{661B4E45-75AF-7F3A-FDE7-1A12BB035BD5}"/>
              </a:ext>
            </a:extLst>
          </p:cNvPr>
          <p:cNvPicPr>
            <a:picLocks noChangeAspect="1"/>
          </p:cNvPicPr>
          <p:nvPr/>
        </p:nvPicPr>
        <p:blipFill>
          <a:blip r:embed="rId2"/>
          <a:stretch>
            <a:fillRect/>
          </a:stretch>
        </p:blipFill>
        <p:spPr>
          <a:xfrm>
            <a:off x="1540746" y="2255325"/>
            <a:ext cx="8201614" cy="3595745"/>
          </a:xfrm>
          <a:prstGeom prst="rect">
            <a:avLst/>
          </a:prstGeom>
        </p:spPr>
      </p:pic>
    </p:spTree>
    <p:extLst>
      <p:ext uri="{BB962C8B-B14F-4D97-AF65-F5344CB8AC3E}">
        <p14:creationId xmlns:p14="http://schemas.microsoft.com/office/powerpoint/2010/main" val="1857138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04677"/>
            <a:ext cx="10203350" cy="5187460"/>
          </a:xfrm>
        </p:spPr>
        <p:txBody>
          <a:bodyPr>
            <a:normAutofit/>
          </a:bodyPr>
          <a:lstStyle/>
          <a:p>
            <a:pPr marL="114300" indent="0">
              <a:lnSpc>
                <a:spcPct val="10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Transformation of data:</a:t>
            </a:r>
          </a:p>
          <a:p>
            <a:pPr marL="800100" lvl="1">
              <a:lnSpc>
                <a:spcPct val="107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Split Columns: Split the 'Location' column into separate columns for </a:t>
            </a:r>
            <a:r>
              <a:rPr lang="en-US" kern="100" dirty="0" err="1">
                <a:latin typeface="Calibri" panose="020F0502020204030204" pitchFamily="34" charset="0"/>
                <a:ea typeface="Calibri" panose="020F0502020204030204" pitchFamily="34" charset="0"/>
                <a:cs typeface="Arial" panose="020B0604020202020204" pitchFamily="34" charset="0"/>
              </a:rPr>
              <a:t>CustomerId</a:t>
            </a:r>
            <a:r>
              <a:rPr lang="en-US" kern="100" dirty="0">
                <a:latin typeface="Calibri" panose="020F0502020204030204" pitchFamily="34" charset="0"/>
                <a:ea typeface="Calibri" panose="020F0502020204030204" pitchFamily="34" charset="0"/>
                <a:cs typeface="Arial" panose="020B0604020202020204" pitchFamily="34" charset="0"/>
              </a:rPr>
              <a:t>, Country, State and City for better organization.</a:t>
            </a:r>
          </a:p>
          <a:p>
            <a:pPr marL="800100" lvl="1">
              <a:lnSpc>
                <a:spcPct val="107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514350" lvl="1"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571500" lvl="1" indent="0">
              <a:lnSpc>
                <a:spcPct val="107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5"/>
          <p:cNvSpPr>
            <a:spLocks noGrp="1" noChangeArrowheads="1"/>
          </p:cNvSpPr>
          <p:nvPr>
            <p:ph type="title"/>
          </p:nvPr>
        </p:nvSpPr>
        <p:spPr bwMode="auto">
          <a:xfrm>
            <a:off x="1749425" y="683042"/>
            <a:ext cx="9047529" cy="57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algn="l" rtl="0">
              <a:lnSpc>
                <a:spcPct val="107000"/>
              </a:lnSpc>
              <a:spcAft>
                <a:spcPts val="800"/>
              </a:spcAft>
            </a:pPr>
            <a:r>
              <a:rPr lang="en-US" sz="3200" b="1" dirty="0"/>
              <a:t>Cleaning and preparing data</a:t>
            </a:r>
          </a:p>
        </p:txBody>
      </p:sp>
      <p:pic>
        <p:nvPicPr>
          <p:cNvPr id="4" name="Picture 3">
            <a:extLst>
              <a:ext uri="{FF2B5EF4-FFF2-40B4-BE49-F238E27FC236}">
                <a16:creationId xmlns:a16="http://schemas.microsoft.com/office/drawing/2014/main" id="{CABFF6A4-01A0-A000-058C-D287B0533F7C}"/>
              </a:ext>
            </a:extLst>
          </p:cNvPr>
          <p:cNvPicPr>
            <a:picLocks noChangeAspect="1"/>
          </p:cNvPicPr>
          <p:nvPr/>
        </p:nvPicPr>
        <p:blipFill>
          <a:blip r:embed="rId2"/>
          <a:stretch>
            <a:fillRect/>
          </a:stretch>
        </p:blipFill>
        <p:spPr>
          <a:xfrm>
            <a:off x="1148323" y="2626131"/>
            <a:ext cx="9144239" cy="3586937"/>
          </a:xfrm>
          <a:prstGeom prst="rect">
            <a:avLst/>
          </a:prstGeom>
        </p:spPr>
      </p:pic>
    </p:spTree>
    <p:extLst>
      <p:ext uri="{BB962C8B-B14F-4D97-AF65-F5344CB8AC3E}">
        <p14:creationId xmlns:p14="http://schemas.microsoft.com/office/powerpoint/2010/main" val="73905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2" y="624110"/>
            <a:ext cx="9631851" cy="641982"/>
          </a:xfrm>
        </p:spPr>
        <p:txBody>
          <a:bodyPr>
            <a:noAutofit/>
          </a:bodyPr>
          <a:lstStyle/>
          <a:p>
            <a:r>
              <a:rPr lang="en-US" b="1" dirty="0" err="1"/>
              <a:t>PyCountry</a:t>
            </a:r>
            <a:r>
              <a:rPr lang="en-US" b="1" dirty="0"/>
              <a:t> library</a:t>
            </a:r>
            <a:endParaRPr lang="he-IL" b="1" dirty="0"/>
          </a:p>
        </p:txBody>
      </p:sp>
      <p:sp>
        <p:nvSpPr>
          <p:cNvPr id="3" name="מציין מיקום תוכן 2"/>
          <p:cNvSpPr>
            <a:spLocks noGrp="1"/>
          </p:cNvSpPr>
          <p:nvPr>
            <p:ph idx="1"/>
          </p:nvPr>
        </p:nvSpPr>
        <p:spPr>
          <a:xfrm>
            <a:off x="334528" y="1522744"/>
            <a:ext cx="5973744" cy="5389686"/>
          </a:xfrm>
        </p:spPr>
        <p:txBody>
          <a:bodyPr>
            <a:normAutofit/>
          </a:bodyPr>
          <a:lstStyle/>
          <a:p>
            <a:pPr marL="800100" lvl="1">
              <a:lnSpc>
                <a:spcPct val="107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To ensure all countries are correctly written, we used the `</a:t>
            </a:r>
            <a:r>
              <a:rPr lang="en-US" kern="100" dirty="0" err="1">
                <a:latin typeface="Calibri" panose="020F0502020204030204" pitchFamily="34" charset="0"/>
                <a:ea typeface="Calibri" panose="020F0502020204030204" pitchFamily="34" charset="0"/>
                <a:cs typeface="Arial" panose="020B0604020202020204" pitchFamily="34" charset="0"/>
              </a:rPr>
              <a:t>pycountry</a:t>
            </a:r>
            <a:r>
              <a:rPr lang="en-US" kern="100" dirty="0">
                <a:latin typeface="Calibri" panose="020F0502020204030204" pitchFamily="34" charset="0"/>
                <a:ea typeface="Calibri" panose="020F0502020204030204" pitchFamily="34" charset="0"/>
                <a:cs typeface="Arial" panose="020B0604020202020204" pitchFamily="34" charset="0"/>
              </a:rPr>
              <a:t>`  library, which provides access to ISO countries, subdivisions, and currency information.</a:t>
            </a:r>
          </a:p>
          <a:p>
            <a:pPr marL="800100" lvl="1">
              <a:lnSpc>
                <a:spcPct val="107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We use the `</a:t>
            </a:r>
            <a:r>
              <a:rPr lang="en-US" kern="100" dirty="0" err="1">
                <a:latin typeface="Calibri" panose="020F0502020204030204" pitchFamily="34" charset="0"/>
                <a:ea typeface="Calibri" panose="020F0502020204030204" pitchFamily="34" charset="0"/>
                <a:cs typeface="Arial" panose="020B0604020202020204" pitchFamily="34" charset="0"/>
              </a:rPr>
              <a:t>FindCountry</a:t>
            </a:r>
            <a:r>
              <a:rPr lang="en-US" kern="100" dirty="0">
                <a:latin typeface="Calibri" panose="020F0502020204030204" pitchFamily="34" charset="0"/>
                <a:ea typeface="Calibri" panose="020F0502020204030204" pitchFamily="34" charset="0"/>
                <a:cs typeface="Arial" panose="020B0604020202020204" pitchFamily="34" charset="0"/>
              </a:rPr>
              <a:t>` function to find the country by name or country code. If not found, it tries a fuzzy search. If the country is not found by any method, the function returns "Unknown". If not needed, it retains the original value of the 'Country' column.</a:t>
            </a:r>
          </a:p>
          <a:p>
            <a:pPr marL="800100" lvl="1">
              <a:lnSpc>
                <a:spcPct val="107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The function is wrapped in a </a:t>
            </a:r>
            <a:r>
              <a:rPr lang="en-US" kern="100" dirty="0" err="1">
                <a:latin typeface="Calibri" panose="020F0502020204030204" pitchFamily="34" charset="0"/>
                <a:ea typeface="Calibri" panose="020F0502020204030204" pitchFamily="34" charset="0"/>
                <a:cs typeface="Arial" panose="020B0604020202020204" pitchFamily="34" charset="0"/>
              </a:rPr>
              <a:t>PySpark</a:t>
            </a:r>
            <a:r>
              <a:rPr lang="en-US" kern="100" dirty="0">
                <a:latin typeface="Calibri" panose="020F0502020204030204" pitchFamily="34" charset="0"/>
                <a:ea typeface="Calibri" panose="020F0502020204030204" pitchFamily="34" charset="0"/>
                <a:cs typeface="Arial" panose="020B0604020202020204" pitchFamily="34" charset="0"/>
              </a:rPr>
              <a:t> UDF, enabling data cleaning and standardization for country data. </a:t>
            </a:r>
          </a:p>
        </p:txBody>
      </p:sp>
      <p:pic>
        <p:nvPicPr>
          <p:cNvPr id="5" name="Picture 4">
            <a:extLst>
              <a:ext uri="{FF2B5EF4-FFF2-40B4-BE49-F238E27FC236}">
                <a16:creationId xmlns:a16="http://schemas.microsoft.com/office/drawing/2014/main" id="{82E89759-CD0E-322E-7220-1B6B79AB2AD2}"/>
              </a:ext>
            </a:extLst>
          </p:cNvPr>
          <p:cNvPicPr>
            <a:picLocks noChangeAspect="1"/>
          </p:cNvPicPr>
          <p:nvPr/>
        </p:nvPicPr>
        <p:blipFill>
          <a:blip r:embed="rId2"/>
          <a:stretch>
            <a:fillRect/>
          </a:stretch>
        </p:blipFill>
        <p:spPr>
          <a:xfrm>
            <a:off x="6464442" y="1078859"/>
            <a:ext cx="4958529" cy="5155031"/>
          </a:xfrm>
          <a:prstGeom prst="rect">
            <a:avLst/>
          </a:prstGeom>
        </p:spPr>
      </p:pic>
      <p:pic>
        <p:nvPicPr>
          <p:cNvPr id="7" name="Picture 6">
            <a:extLst>
              <a:ext uri="{FF2B5EF4-FFF2-40B4-BE49-F238E27FC236}">
                <a16:creationId xmlns:a16="http://schemas.microsoft.com/office/drawing/2014/main" id="{F9F2F5BE-0272-20D3-4243-2FEF37C6DD94}"/>
              </a:ext>
            </a:extLst>
          </p:cNvPr>
          <p:cNvPicPr>
            <a:picLocks noChangeAspect="1"/>
          </p:cNvPicPr>
          <p:nvPr/>
        </p:nvPicPr>
        <p:blipFill>
          <a:blip r:embed="rId3"/>
          <a:stretch>
            <a:fillRect/>
          </a:stretch>
        </p:blipFill>
        <p:spPr>
          <a:xfrm>
            <a:off x="876163" y="4713509"/>
            <a:ext cx="5219837" cy="424554"/>
          </a:xfrm>
          <a:prstGeom prst="rect">
            <a:avLst/>
          </a:prstGeom>
        </p:spPr>
      </p:pic>
    </p:spTree>
    <p:extLst>
      <p:ext uri="{BB962C8B-B14F-4D97-AF65-F5344CB8AC3E}">
        <p14:creationId xmlns:p14="http://schemas.microsoft.com/office/powerpoint/2010/main" val="860523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301262" y="1404677"/>
            <a:ext cx="10203350" cy="5187460"/>
          </a:xfrm>
        </p:spPr>
        <p:txBody>
          <a:bodyPr>
            <a:normAutofit/>
          </a:bodyPr>
          <a:lstStyle/>
          <a:p>
            <a:pPr marL="114300" indent="0">
              <a:lnSpc>
                <a:spcPct val="10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Data integrity is maintained:</a:t>
            </a:r>
          </a:p>
          <a:p>
            <a:pPr marL="800100" lvl="1">
              <a:lnSpc>
                <a:spcPct val="107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Ensured that the ratings, which range from 1 to 10, remained unchanged to preserve the accuracy of customer feedback.</a:t>
            </a:r>
            <a:r>
              <a:rPr lang="he-IL" kern="100" dirty="0">
                <a:latin typeface="Calibri" panose="020F0502020204030204" pitchFamily="34" charset="0"/>
                <a:ea typeface="Calibri" panose="020F0502020204030204" pitchFamily="34" charset="0"/>
                <a:cs typeface="Arial" panose="020B0604020202020204" pitchFamily="34" charset="0"/>
              </a:rPr>
              <a:t> </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514350" lvl="1"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514350" lvl="1"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514350" lvl="1"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514350" lvl="1"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b="1" u="sng" kern="100" dirty="0">
                <a:latin typeface="Calibri" panose="020F0502020204030204" pitchFamily="34" charset="0"/>
                <a:ea typeface="Calibri" panose="020F0502020204030204" pitchFamily="34" charset="0"/>
                <a:cs typeface="Arial" panose="020B0604020202020204" pitchFamily="34" charset="0"/>
              </a:rPr>
              <a:t>Clean data export:</a:t>
            </a:r>
          </a:p>
          <a:p>
            <a:pPr marL="800100" lv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kern="100" dirty="0">
                <a:latin typeface="Calibri" panose="020F0502020204030204" pitchFamily="34" charset="0"/>
                <a:ea typeface="Calibri" panose="020F0502020204030204" pitchFamily="34" charset="0"/>
                <a:cs typeface="Arial" panose="020B0604020202020204" pitchFamily="34" charset="0"/>
              </a:rPr>
              <a:t>Export the cleaned </a:t>
            </a:r>
            <a:r>
              <a:rPr lang="en-US" kern="100" dirty="0" err="1">
                <a:latin typeface="Calibri" panose="020F0502020204030204" pitchFamily="34" charset="0"/>
                <a:ea typeface="Calibri" panose="020F0502020204030204" pitchFamily="34" charset="0"/>
                <a:cs typeface="Arial" panose="020B0604020202020204" pitchFamily="34" charset="0"/>
              </a:rPr>
              <a:t>DataFrame</a:t>
            </a:r>
            <a:r>
              <a:rPr lang="en-US" kern="100" dirty="0">
                <a:latin typeface="Calibri" panose="020F0502020204030204" pitchFamily="34" charset="0"/>
                <a:ea typeface="Calibri" panose="020F0502020204030204" pitchFamily="34" charset="0"/>
                <a:cs typeface="Arial" panose="020B0604020202020204" pitchFamily="34" charset="0"/>
              </a:rPr>
              <a:t> to a CSV file, making it ready for further analysis in Tableau.</a:t>
            </a:r>
          </a:p>
          <a:p>
            <a:pPr marL="571500" lvl="1" indent="0">
              <a:lnSpc>
                <a:spcPct val="107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5"/>
          <p:cNvSpPr>
            <a:spLocks noGrp="1" noChangeArrowheads="1"/>
          </p:cNvSpPr>
          <p:nvPr>
            <p:ph type="title"/>
          </p:nvPr>
        </p:nvSpPr>
        <p:spPr bwMode="auto">
          <a:xfrm>
            <a:off x="1749425" y="683042"/>
            <a:ext cx="9047529" cy="57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algn="l" rtl="0">
              <a:lnSpc>
                <a:spcPct val="107000"/>
              </a:lnSpc>
              <a:spcAft>
                <a:spcPts val="800"/>
              </a:spcAft>
            </a:pPr>
            <a:r>
              <a:rPr lang="en-US" sz="3200" b="1" dirty="0"/>
              <a:t>Cleaning and preparing data</a:t>
            </a:r>
          </a:p>
        </p:txBody>
      </p:sp>
      <p:pic>
        <p:nvPicPr>
          <p:cNvPr id="5" name="Picture 4">
            <a:extLst>
              <a:ext uri="{FF2B5EF4-FFF2-40B4-BE49-F238E27FC236}">
                <a16:creationId xmlns:a16="http://schemas.microsoft.com/office/drawing/2014/main" id="{AA31D6B5-68F3-1842-EB75-3EE85923AA88}"/>
              </a:ext>
            </a:extLst>
          </p:cNvPr>
          <p:cNvPicPr>
            <a:picLocks noChangeAspect="1"/>
          </p:cNvPicPr>
          <p:nvPr/>
        </p:nvPicPr>
        <p:blipFill>
          <a:blip r:embed="rId2"/>
          <a:stretch>
            <a:fillRect/>
          </a:stretch>
        </p:blipFill>
        <p:spPr>
          <a:xfrm>
            <a:off x="1572907" y="2658815"/>
            <a:ext cx="5987299" cy="1540369"/>
          </a:xfrm>
          <a:prstGeom prst="rect">
            <a:avLst/>
          </a:prstGeom>
        </p:spPr>
      </p:pic>
    </p:spTree>
    <p:extLst>
      <p:ext uri="{BB962C8B-B14F-4D97-AF65-F5344CB8AC3E}">
        <p14:creationId xmlns:p14="http://schemas.microsoft.com/office/powerpoint/2010/main" val="2469307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a:xfrm>
            <a:off x="1439252" y="2888201"/>
            <a:ext cx="9570304" cy="1081598"/>
          </a:xfrm>
        </p:spPr>
        <p:txBody>
          <a:bodyPr>
            <a:noAutofit/>
          </a:bodyPr>
          <a:lstStyle/>
          <a:p>
            <a:pPr algn="ctr"/>
            <a:r>
              <a:rPr lang="en-US" sz="4800" b="1" dirty="0">
                <a:solidFill>
                  <a:srgbClr val="FF0000"/>
                </a:solidFill>
              </a:rPr>
              <a:t>Part D: Tableau</a:t>
            </a:r>
            <a:br>
              <a:rPr lang="he-IL" sz="4000" dirty="0">
                <a:solidFill>
                  <a:srgbClr val="FF0000"/>
                </a:solidFill>
              </a:rPr>
            </a:br>
            <a:endParaRPr lang="he-IL" sz="4000" dirty="0"/>
          </a:p>
        </p:txBody>
      </p:sp>
    </p:spTree>
    <p:extLst>
      <p:ext uri="{BB962C8B-B14F-4D97-AF65-F5344CB8AC3E}">
        <p14:creationId xmlns:p14="http://schemas.microsoft.com/office/powerpoint/2010/main" val="3609594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Tableau Prep</a:t>
            </a:r>
            <a:br>
              <a:rPr lang="en-US" dirty="0"/>
            </a:br>
            <a:endParaRPr lang="he-IL" dirty="0"/>
          </a:p>
        </p:txBody>
      </p:sp>
      <p:sp>
        <p:nvSpPr>
          <p:cNvPr id="9" name="מציין מיקום תוכן 2">
            <a:extLst>
              <a:ext uri="{FF2B5EF4-FFF2-40B4-BE49-F238E27FC236}">
                <a16:creationId xmlns:a16="http://schemas.microsoft.com/office/drawing/2014/main" id="{3EDAB448-7694-3519-D158-9BF7C069FE06}"/>
              </a:ext>
            </a:extLst>
          </p:cNvPr>
          <p:cNvSpPr>
            <a:spLocks noGrp="1"/>
          </p:cNvSpPr>
          <p:nvPr>
            <p:ph idx="1"/>
          </p:nvPr>
        </p:nvSpPr>
        <p:spPr>
          <a:xfrm>
            <a:off x="1178169" y="1354015"/>
            <a:ext cx="10326443" cy="5389686"/>
          </a:xfrm>
        </p:spPr>
        <p:txBody>
          <a:bodyPr>
            <a:normAutofit fontScale="85000" lnSpcReduction="20000"/>
          </a:bodyPr>
          <a:lstStyle/>
          <a:p>
            <a:pPr marL="0" indent="0">
              <a:buNone/>
            </a:pPr>
            <a:endParaRPr lang="en-US" sz="1400" dirty="0"/>
          </a:p>
          <a:p>
            <a:pPr marL="0" indent="0" algn="l" rtl="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Connect with Tableau Prep to</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 </a:t>
            </a:r>
            <a:r>
              <a:rPr lang="en-US" sz="1800" b="1" kern="100" dirty="0">
                <a:effectLst/>
                <a:latin typeface="Calibri" panose="020F0502020204030204" pitchFamily="34" charset="0"/>
                <a:ea typeface="Calibri" panose="020F0502020204030204" pitchFamily="34" charset="0"/>
                <a:cs typeface="Arial" panose="020B0604020202020204" pitchFamily="34" charset="0"/>
              </a:rPr>
              <a:t>Customers.csv</a:t>
            </a:r>
            <a:r>
              <a:rPr lang="en-US" sz="1800" kern="100" dirty="0">
                <a:effectLst/>
                <a:latin typeface="Calibri" panose="020F0502020204030204" pitchFamily="34" charset="0"/>
                <a:ea typeface="Calibri" panose="020F0502020204030204" pitchFamily="34" charset="0"/>
                <a:cs typeface="Arial" panose="020B0604020202020204" pitchFamily="34" charset="0"/>
              </a:rPr>
              <a:t> (the one we created in "</a:t>
            </a:r>
            <a:r>
              <a:rPr lang="en-US" sz="1800" b="1" kern="100" dirty="0">
                <a:effectLst/>
                <a:latin typeface="Calibri" panose="020F0502020204030204" pitchFamily="34" charset="0"/>
                <a:ea typeface="Calibri" panose="020F0502020204030204" pitchFamily="34" charset="0"/>
                <a:cs typeface="Arial" panose="020B0604020202020204" pitchFamily="34" charset="0"/>
              </a:rPr>
              <a:t>MongoDB Project - Part B")</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b. </a:t>
            </a:r>
            <a:r>
              <a:rPr lang="en-US" sz="1800" b="1" kern="100" dirty="0">
                <a:effectLst/>
                <a:latin typeface="Calibri" panose="020F0502020204030204" pitchFamily="34" charset="0"/>
                <a:ea typeface="Calibri" panose="020F0502020204030204" pitchFamily="34" charset="0"/>
                <a:cs typeface="Arial" panose="020B0604020202020204" pitchFamily="34" charset="0"/>
              </a:rPr>
              <a:t>churn_location_and_rating.csv</a:t>
            </a:r>
            <a:r>
              <a:rPr lang="en-US" sz="1800" kern="100" dirty="0">
                <a:effectLst/>
                <a:latin typeface="Calibri" panose="020F0502020204030204" pitchFamily="34" charset="0"/>
                <a:ea typeface="Calibri" panose="020F0502020204030204" pitchFamily="34" charset="0"/>
                <a:cs typeface="Arial" panose="020B0604020202020204" pitchFamily="34" charset="0"/>
              </a:rPr>
              <a:t> (the one we created in "Spark Project</a:t>
            </a:r>
            <a:r>
              <a:rPr lang="he-IL"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Part C)</a:t>
            </a:r>
          </a:p>
          <a:p>
            <a:pPr marL="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the necessary mashups and transformation to be concluded in a Star </a:t>
            </a:r>
            <a:r>
              <a:rPr lang="en-US" sz="1800" dirty="0">
                <a:effectLst/>
                <a:latin typeface="Calibri" panose="020F0502020204030204" pitchFamily="34" charset="0"/>
                <a:ea typeface="Calibri" panose="020F0502020204030204" pitchFamily="34" charset="0"/>
                <a:cs typeface="Arial" panose="020B0604020202020204" pitchFamily="34" charset="0"/>
              </a:rPr>
              <a:t>Scheme model – performing Left join between </a:t>
            </a:r>
            <a:r>
              <a:rPr lang="en-US" sz="1800" b="1" kern="100" dirty="0">
                <a:effectLst/>
                <a:latin typeface="Calibri" panose="020F0502020204030204" pitchFamily="34" charset="0"/>
                <a:ea typeface="Calibri" panose="020F0502020204030204" pitchFamily="34" charset="0"/>
                <a:cs typeface="Arial" panose="020B0604020202020204" pitchFamily="34" charset="0"/>
              </a:rPr>
              <a:t>Customers </a:t>
            </a:r>
            <a:r>
              <a:rPr lang="en-US" sz="1800" kern="100" dirty="0">
                <a:effectLst/>
                <a:latin typeface="Calibri" panose="020F0502020204030204" pitchFamily="34" charset="0"/>
                <a:ea typeface="Calibri" panose="020F0502020204030204" pitchFamily="34" charset="0"/>
                <a:cs typeface="Arial" panose="020B0604020202020204" pitchFamily="34" charset="0"/>
              </a:rPr>
              <a:t>and</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churn_location_and_rating</a:t>
            </a:r>
            <a:r>
              <a:rPr lang="en-US" b="1" kern="100" dirty="0">
                <a:latin typeface="Calibri" panose="020F0502020204030204" pitchFamily="34" charset="0"/>
                <a:ea typeface="Calibri" panose="020F0502020204030204" pitchFamily="34" charset="0"/>
                <a:cs typeface="Arial" panose="020B0604020202020204" pitchFamily="34" charset="0"/>
              </a:rPr>
              <a:t> </a:t>
            </a: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Null values in country, city, state handled by</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replace with "Unknown“ and Rating with median  and handling duplicated rows</a:t>
            </a:r>
          </a:p>
          <a:p>
            <a:pPr marL="0" indent="0" algn="l" rtl="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Arial" panose="020B0604020202020204" pitchFamily="34" charset="0"/>
              </a:rPr>
              <a:t>it’s include creat</a:t>
            </a:r>
            <a:r>
              <a:rPr lang="en-US" b="1" kern="100" dirty="0">
                <a:latin typeface="Calibri" panose="020F0502020204030204" pitchFamily="34" charset="0"/>
                <a:ea typeface="Calibri" panose="020F0502020204030204" pitchFamily="34" charset="0"/>
                <a:cs typeface="Arial" panose="020B0604020202020204" pitchFamily="34" charset="0"/>
              </a:rPr>
              <a:t>ing ‘SK’ Key for each table </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4 Hyper Files that will be the base for the analysis in Tableau Desktop</a:t>
            </a:r>
            <a:r>
              <a:rPr lang="he-IL" sz="1800"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Dim_Customers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b.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Dim_Services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Dim_Contract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d. Fact</a:t>
            </a:r>
          </a:p>
          <a:p>
            <a:pPr algn="l" rtl="0">
              <a:lnSpc>
                <a:spcPct val="107000"/>
              </a:lnSpc>
              <a:spcAft>
                <a:spcPts val="800"/>
              </a:spcAft>
            </a:pPr>
            <a:endParaRPr lang="he-IL" sz="1400" dirty="0"/>
          </a:p>
        </p:txBody>
      </p:sp>
    </p:spTree>
    <p:extLst>
      <p:ext uri="{BB962C8B-B14F-4D97-AF65-F5344CB8AC3E}">
        <p14:creationId xmlns:p14="http://schemas.microsoft.com/office/powerpoint/2010/main" val="506710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Tableau Prep</a:t>
            </a:r>
            <a:br>
              <a:rPr lang="en-US" dirty="0"/>
            </a:br>
            <a:endParaRPr lang="he-IL" dirty="0"/>
          </a:p>
        </p:txBody>
      </p:sp>
      <p:sp>
        <p:nvSpPr>
          <p:cNvPr id="9" name="מציין מיקום תוכן 2">
            <a:extLst>
              <a:ext uri="{FF2B5EF4-FFF2-40B4-BE49-F238E27FC236}">
                <a16:creationId xmlns:a16="http://schemas.microsoft.com/office/drawing/2014/main" id="{3EDAB448-7694-3519-D158-9BF7C069FE06}"/>
              </a:ext>
            </a:extLst>
          </p:cNvPr>
          <p:cNvSpPr>
            <a:spLocks noGrp="1"/>
          </p:cNvSpPr>
          <p:nvPr>
            <p:ph idx="1"/>
          </p:nvPr>
        </p:nvSpPr>
        <p:spPr>
          <a:xfrm>
            <a:off x="1178169" y="1354015"/>
            <a:ext cx="10326443" cy="5389686"/>
          </a:xfrm>
        </p:spPr>
        <p:txBody>
          <a:bodyPr>
            <a:normAutofit/>
          </a:bodyPr>
          <a:lstStyle/>
          <a:p>
            <a:pPr marL="0" indent="0">
              <a:buNone/>
            </a:pPr>
            <a:endParaRPr lang="en-US" sz="1400" dirty="0"/>
          </a:p>
          <a:p>
            <a:pPr algn="l" rtl="0">
              <a:lnSpc>
                <a:spcPct val="107000"/>
              </a:lnSpc>
              <a:spcAft>
                <a:spcPts val="800"/>
              </a:spcAft>
            </a:pPr>
            <a:endParaRPr lang="he-IL" sz="1400" dirty="0"/>
          </a:p>
        </p:txBody>
      </p:sp>
      <p:sp>
        <p:nvSpPr>
          <p:cNvPr id="6" name="TextBox 5">
            <a:extLst>
              <a:ext uri="{FF2B5EF4-FFF2-40B4-BE49-F238E27FC236}">
                <a16:creationId xmlns:a16="http://schemas.microsoft.com/office/drawing/2014/main" id="{389A0159-2D45-9D6D-A877-B9CDCEFF4F09}"/>
              </a:ext>
            </a:extLst>
          </p:cNvPr>
          <p:cNvSpPr txBox="1"/>
          <p:nvPr/>
        </p:nvSpPr>
        <p:spPr>
          <a:xfrm>
            <a:off x="1178168" y="1426875"/>
            <a:ext cx="9930267" cy="389927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he-IL" altLang="he-IL" sz="1600" b="1" u="sng" kern="100" dirty="0">
                <a:solidFill>
                  <a:srgbClr val="FF0000"/>
                </a:solidFill>
                <a:latin typeface="Calibri" panose="020F0502020204030204" pitchFamily="34" charset="0"/>
                <a:ea typeface="Calibri" panose="020F0502020204030204" pitchFamily="34" charset="0"/>
                <a:cs typeface="Arial" panose="020B0604020202020204" pitchFamily="34" charset="0"/>
              </a:rPr>
              <a:t>Standardize InternetService Values</a:t>
            </a:r>
            <a:r>
              <a:rPr lang="en-US" altLang="he-IL" sz="1600" b="1" u="sng" kern="100" dirty="0">
                <a:solidFill>
                  <a:srgbClr val="FF0000"/>
                </a:solidFill>
                <a:latin typeface="Calibri" panose="020F0502020204030204" pitchFamily="34" charset="0"/>
                <a:ea typeface="Calibri" panose="020F0502020204030204" pitchFamily="34" charset="0"/>
                <a:cs typeface="Arial" panose="020B0604020202020204" pitchFamily="34" charset="0"/>
              </a:rPr>
              <a:t> and Phone services: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IF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PhoneService</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 'No' THEN 'No'</a:t>
            </a:r>
          </a:p>
          <a:p>
            <a:pPr defTabSz="914400" eaLnBrk="0" fontAlgn="base" hangingPunct="0">
              <a:spcBef>
                <a:spcPct val="0"/>
              </a:spcBef>
              <a:spcAft>
                <a:spcPct val="0"/>
              </a:spcAf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ELSEIF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PhoneService</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 'Yes' AND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MultipleLines</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 'No phone service' THEN 'No'</a:t>
            </a:r>
          </a:p>
          <a:p>
            <a:pPr defTabSz="914400" eaLnBrk="0" fontAlgn="base" hangingPunct="0">
              <a:spcBef>
                <a:spcPct val="0"/>
              </a:spcBef>
              <a:spcAft>
                <a:spcPct val="0"/>
              </a:spcAf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ELSE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MultipleLines</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END</a:t>
            </a:r>
          </a:p>
          <a:p>
            <a:pPr marR="0" lvl="0" algn="l" defTabSz="914400" rtl="0" eaLnBrk="0" fontAlgn="base" latinLnBrk="0" hangingPunct="0">
              <a:lnSpc>
                <a:spcPct val="100000"/>
              </a:lnSpc>
              <a:spcBef>
                <a:spcPct val="0"/>
              </a:spcBef>
              <a:spcAft>
                <a:spcPct val="0"/>
              </a:spcAft>
              <a:buClrTx/>
              <a:buSzTx/>
              <a:tabLst/>
            </a:pP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For example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OnlineSecurity</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he-IL"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Standardize</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IF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InternetService</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]='No' THEN 'No'</a:t>
            </a:r>
          </a:p>
          <a:p>
            <a:pPr marR="0" lvl="0" algn="l" defTabSz="914400" rtl="0" eaLnBrk="0" fontAlgn="base" latinLnBrk="0" hangingPunct="0">
              <a:lnSpc>
                <a:spcPct val="100000"/>
              </a:lnSpc>
              <a:spcBef>
                <a:spcPct val="0"/>
              </a:spcBef>
              <a:spcAft>
                <a:spcPct val="0"/>
              </a:spcAft>
              <a:buClrTx/>
              <a:buSzTx/>
              <a:tabLs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ELSEIF  [</a:t>
            </a:r>
            <a:r>
              <a:rPr lang="en-US" altLang="he-IL"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OnlineSecurity</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]='Yes' THEN 'Yes'</a:t>
            </a:r>
          </a:p>
          <a:p>
            <a:pPr marR="0" lvl="0" algn="l" defTabSz="914400" rtl="0" eaLnBrk="0" fontAlgn="base" latinLnBrk="0" hangingPunct="0">
              <a:lnSpc>
                <a:spcPct val="100000"/>
              </a:lnSpc>
              <a:spcBef>
                <a:spcPct val="0"/>
              </a:spcBef>
              <a:spcAft>
                <a:spcPct val="0"/>
              </a:spcAft>
              <a:buClrTx/>
              <a:buSzTx/>
              <a:tabLst/>
            </a:pP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ELSE 'No' END</a:t>
            </a:r>
          </a:p>
          <a:p>
            <a:pPr marR="0" lvl="0" algn="l" defTabSz="914400" rtl="0" eaLnBrk="0" fontAlgn="base" latinLnBrk="0" hangingPunct="0">
              <a:lnSpc>
                <a:spcPct val="100000"/>
              </a:lnSpc>
              <a:spcBef>
                <a:spcPct val="0"/>
              </a:spcBef>
              <a:spcAft>
                <a:spcPct val="0"/>
              </a:spcAft>
              <a:buClrTx/>
              <a:buSzTx/>
              <a:tabLst/>
            </a:pP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defTabSz="914400" eaLnBrk="0" fontAlgn="base" hangingPunct="0">
              <a:spcBef>
                <a:spcPct val="0"/>
              </a:spcBef>
              <a:spcAft>
                <a:spcPct val="0"/>
              </a:spcAft>
            </a:pPr>
            <a:r>
              <a:rPr lang="en-US" altLang="he-IL" sz="1500" kern="100" dirty="0">
                <a:solidFill>
                  <a:schemeClr val="tx1">
                    <a:lumMod val="75000"/>
                    <a:lumOff val="25000"/>
                  </a:schemeClr>
                </a:solidFill>
                <a:highlight>
                  <a:srgbClr val="FFFF00"/>
                </a:highlight>
                <a:latin typeface="Calibri" panose="020F0502020204030204" pitchFamily="34" charset="0"/>
                <a:ea typeface="Calibri" panose="020F0502020204030204" pitchFamily="34" charset="0"/>
                <a:cs typeface="Arial" panose="020B0604020202020204" pitchFamily="34" charset="0"/>
              </a:rPr>
              <a:t>** internet services </a:t>
            </a:r>
            <a:r>
              <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OnlineBackup</a:t>
            </a:r>
            <a:r>
              <a:rPr lang="en-US"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DeviceProtection</a:t>
            </a:r>
            <a:r>
              <a:rPr lang="en-US"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TechSupport</a:t>
            </a:r>
            <a:r>
              <a:rPr lang="en-US"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StreamingTV</a:t>
            </a:r>
            <a:r>
              <a:rPr lang="en-US"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and </a:t>
            </a:r>
            <a:r>
              <a:rPr lang="en-US" sz="1500" kern="1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StreamingMovies</a:t>
            </a: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he-IL"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p>
          <a:p>
            <a:pPr fontAlgn="base">
              <a:lnSpc>
                <a:spcPct val="87000"/>
              </a:lnSpc>
              <a:spcBef>
                <a:spcPts val="1000"/>
              </a:spcBef>
              <a:spcAft>
                <a:spcPts val="800"/>
              </a:spcAft>
              <a:buClr>
                <a:schemeClr val="accent1"/>
              </a:buClr>
            </a:pPr>
            <a:endParaRPr lang="he-IL" altLang="he-IL" sz="1500" kern="1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71765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Tableau Prep</a:t>
            </a:r>
            <a:br>
              <a:rPr lang="en-US" dirty="0"/>
            </a:br>
            <a:endParaRPr lang="he-IL" dirty="0"/>
          </a:p>
        </p:txBody>
      </p:sp>
      <p:pic>
        <p:nvPicPr>
          <p:cNvPr id="8" name="Picture 7">
            <a:extLst>
              <a:ext uri="{FF2B5EF4-FFF2-40B4-BE49-F238E27FC236}">
                <a16:creationId xmlns:a16="http://schemas.microsoft.com/office/drawing/2014/main" id="{7B683178-6CEE-510C-5BDA-386F843DEA21}"/>
              </a:ext>
            </a:extLst>
          </p:cNvPr>
          <p:cNvPicPr>
            <a:picLocks noChangeAspect="1"/>
          </p:cNvPicPr>
          <p:nvPr/>
        </p:nvPicPr>
        <p:blipFill>
          <a:blip r:embed="rId2"/>
          <a:stretch>
            <a:fillRect/>
          </a:stretch>
        </p:blipFill>
        <p:spPr>
          <a:xfrm>
            <a:off x="267913" y="1749524"/>
            <a:ext cx="11456209" cy="4878419"/>
          </a:xfrm>
          <a:prstGeom prst="rect">
            <a:avLst/>
          </a:prstGeom>
        </p:spPr>
      </p:pic>
    </p:spTree>
    <p:extLst>
      <p:ext uri="{BB962C8B-B14F-4D97-AF65-F5344CB8AC3E}">
        <p14:creationId xmlns:p14="http://schemas.microsoft.com/office/powerpoint/2010/main" val="2995997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a:bodyPr>
          <a:lstStyle/>
          <a:p>
            <a:r>
              <a:rPr lang="en-US" sz="4000" b="1" dirty="0"/>
              <a:t>Tableau Desktop</a:t>
            </a:r>
            <a:endParaRPr lang="he-IL" dirty="0"/>
          </a:p>
        </p:txBody>
      </p:sp>
      <p:sp>
        <p:nvSpPr>
          <p:cNvPr id="4" name="TextBox 3">
            <a:extLst>
              <a:ext uri="{FF2B5EF4-FFF2-40B4-BE49-F238E27FC236}">
                <a16:creationId xmlns:a16="http://schemas.microsoft.com/office/drawing/2014/main" id="{8D5A4624-38C1-7EAF-D7A3-63BDAC305AB0}"/>
              </a:ext>
            </a:extLst>
          </p:cNvPr>
          <p:cNvSpPr txBox="1"/>
          <p:nvPr/>
        </p:nvSpPr>
        <p:spPr>
          <a:xfrm>
            <a:off x="1161928" y="1595910"/>
            <a:ext cx="8541195"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Connecting to Data - Creating Connection to Data Source (model)  with 4 Hyper files:</a:t>
            </a:r>
            <a:endParaRPr lang="he-IL" dirty="0"/>
          </a:p>
        </p:txBody>
      </p:sp>
      <p:pic>
        <p:nvPicPr>
          <p:cNvPr id="6" name="Picture 5">
            <a:extLst>
              <a:ext uri="{FF2B5EF4-FFF2-40B4-BE49-F238E27FC236}">
                <a16:creationId xmlns:a16="http://schemas.microsoft.com/office/drawing/2014/main" id="{AFEDF52C-2938-9374-0B7D-808B1821B609}"/>
              </a:ext>
            </a:extLst>
          </p:cNvPr>
          <p:cNvPicPr>
            <a:picLocks noChangeAspect="1"/>
          </p:cNvPicPr>
          <p:nvPr/>
        </p:nvPicPr>
        <p:blipFill>
          <a:blip r:embed="rId2"/>
          <a:stretch>
            <a:fillRect/>
          </a:stretch>
        </p:blipFill>
        <p:spPr>
          <a:xfrm>
            <a:off x="780288" y="2198344"/>
            <a:ext cx="9198669" cy="3635924"/>
          </a:xfrm>
          <a:prstGeom prst="rect">
            <a:avLst/>
          </a:prstGeom>
        </p:spPr>
      </p:pic>
    </p:spTree>
    <p:extLst>
      <p:ext uri="{BB962C8B-B14F-4D97-AF65-F5344CB8AC3E}">
        <p14:creationId xmlns:p14="http://schemas.microsoft.com/office/powerpoint/2010/main" val="4027467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51849" y="210457"/>
            <a:ext cx="9631850" cy="738698"/>
          </a:xfrm>
        </p:spPr>
        <p:txBody>
          <a:bodyPr>
            <a:normAutofit fontScale="90000"/>
          </a:bodyPr>
          <a:lstStyle/>
          <a:p>
            <a:r>
              <a:rPr lang="en-US" sz="4000" b="1" dirty="0"/>
              <a:t>Analysis in Tableau</a:t>
            </a:r>
            <a:br>
              <a:rPr lang="en-US" dirty="0"/>
            </a:br>
            <a:endParaRPr lang="he-IL" dirty="0"/>
          </a:p>
        </p:txBody>
      </p:sp>
      <p:pic>
        <p:nvPicPr>
          <p:cNvPr id="4" name="Picture 3">
            <a:extLst>
              <a:ext uri="{FF2B5EF4-FFF2-40B4-BE49-F238E27FC236}">
                <a16:creationId xmlns:a16="http://schemas.microsoft.com/office/drawing/2014/main" id="{9FF23EC7-8E15-77F4-A034-44FE0CD64890}"/>
              </a:ext>
            </a:extLst>
          </p:cNvPr>
          <p:cNvPicPr>
            <a:picLocks noChangeAspect="1"/>
          </p:cNvPicPr>
          <p:nvPr/>
        </p:nvPicPr>
        <p:blipFill>
          <a:blip r:embed="rId2"/>
          <a:stretch>
            <a:fillRect/>
          </a:stretch>
        </p:blipFill>
        <p:spPr>
          <a:xfrm>
            <a:off x="273729" y="949155"/>
            <a:ext cx="11707814" cy="5698388"/>
          </a:xfrm>
          <a:prstGeom prst="rect">
            <a:avLst/>
          </a:prstGeom>
        </p:spPr>
      </p:pic>
    </p:spTree>
    <p:extLst>
      <p:ext uri="{BB962C8B-B14F-4D97-AF65-F5344CB8AC3E}">
        <p14:creationId xmlns:p14="http://schemas.microsoft.com/office/powerpoint/2010/main" val="278533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2539354" y="399666"/>
            <a:ext cx="8961546" cy="858361"/>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Distribution by churn label:</a:t>
            </a:r>
            <a:b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b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 </a:t>
            </a:r>
            <a:b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br>
            <a:endPar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596486" y="2948781"/>
            <a:ext cx="9904413" cy="5631842"/>
          </a:xfrm>
        </p:spPr>
        <p:txBody>
          <a:bodyPr>
            <a:normAutofit/>
          </a:bodyPr>
          <a:lstStyle/>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8" name="Picture 7">
            <a:extLst>
              <a:ext uri="{FF2B5EF4-FFF2-40B4-BE49-F238E27FC236}">
                <a16:creationId xmlns:a16="http://schemas.microsoft.com/office/drawing/2014/main" id="{BA347B2D-4D76-7D98-6FBE-09104428A7B3}"/>
              </a:ext>
            </a:extLst>
          </p:cNvPr>
          <p:cNvPicPr>
            <a:picLocks noChangeAspect="1"/>
          </p:cNvPicPr>
          <p:nvPr/>
        </p:nvPicPr>
        <p:blipFill>
          <a:blip r:embed="rId2"/>
          <a:stretch>
            <a:fillRect/>
          </a:stretch>
        </p:blipFill>
        <p:spPr>
          <a:xfrm>
            <a:off x="634838" y="2290644"/>
            <a:ext cx="11147525" cy="4167690"/>
          </a:xfrm>
          <a:prstGeom prst="rect">
            <a:avLst/>
          </a:prstGeom>
        </p:spPr>
      </p:pic>
      <p:sp>
        <p:nvSpPr>
          <p:cNvPr id="5" name="TextBox 4">
            <a:extLst>
              <a:ext uri="{FF2B5EF4-FFF2-40B4-BE49-F238E27FC236}">
                <a16:creationId xmlns:a16="http://schemas.microsoft.com/office/drawing/2014/main" id="{29DB1459-A05D-370A-82DF-823C0B9B6FC0}"/>
              </a:ext>
            </a:extLst>
          </p:cNvPr>
          <p:cNvSpPr txBox="1"/>
          <p:nvPr/>
        </p:nvSpPr>
        <p:spPr>
          <a:xfrm>
            <a:off x="905663" y="1421185"/>
            <a:ext cx="11692090" cy="400110"/>
          </a:xfrm>
          <a:prstGeom prst="rect">
            <a:avLst/>
          </a:prstGeom>
          <a:noFill/>
        </p:spPr>
        <p:txBody>
          <a:bodyPr wrap="square">
            <a:spAutoFit/>
          </a:bodyPr>
          <a:lstStyle/>
          <a:p>
            <a:r>
              <a:rPr lang="en-US" sz="2000" b="1" dirty="0">
                <a:solidFill>
                  <a:schemeClr val="tx1"/>
                </a:solidFill>
                <a:highlight>
                  <a:srgbClr val="FFFF00"/>
                </a:highlight>
                <a:latin typeface="Calibri" panose="020F0502020204030204" pitchFamily="34" charset="0"/>
                <a:ea typeface="Calibri" panose="020F0502020204030204" pitchFamily="34" charset="0"/>
                <a:cs typeface="Arial" panose="020B0604020202020204" pitchFamily="34" charset="0"/>
              </a:rPr>
              <a:t>out of 7,043 customers, 1,869 churned, which corresponds to a churn rate of approximately 26.5%.</a:t>
            </a:r>
            <a:endParaRPr lang="he-IL" sz="2000" dirty="0">
              <a:highlight>
                <a:srgbClr val="FFFF00"/>
              </a:highlight>
            </a:endParaRPr>
          </a:p>
        </p:txBody>
      </p:sp>
    </p:spTree>
    <p:extLst>
      <p:ext uri="{BB962C8B-B14F-4D97-AF65-F5344CB8AC3E}">
        <p14:creationId xmlns:p14="http://schemas.microsoft.com/office/powerpoint/2010/main" val="43936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40534" y="150059"/>
            <a:ext cx="9631850" cy="738698"/>
          </a:xfrm>
        </p:spPr>
        <p:txBody>
          <a:bodyPr>
            <a:normAutofit fontScale="90000"/>
          </a:bodyPr>
          <a:lstStyle/>
          <a:p>
            <a:r>
              <a:rPr lang="en-US" sz="4000" b="1" dirty="0"/>
              <a:t>Analysis in Tableau</a:t>
            </a:r>
            <a:br>
              <a:rPr lang="en-US" dirty="0"/>
            </a:br>
            <a:endParaRPr lang="he-IL" dirty="0"/>
          </a:p>
        </p:txBody>
      </p:sp>
      <p:pic>
        <p:nvPicPr>
          <p:cNvPr id="5" name="Picture 4">
            <a:extLst>
              <a:ext uri="{FF2B5EF4-FFF2-40B4-BE49-F238E27FC236}">
                <a16:creationId xmlns:a16="http://schemas.microsoft.com/office/drawing/2014/main" id="{45283FE6-BFBC-573B-408E-F135A74805F0}"/>
              </a:ext>
            </a:extLst>
          </p:cNvPr>
          <p:cNvPicPr>
            <a:picLocks noChangeAspect="1"/>
          </p:cNvPicPr>
          <p:nvPr/>
        </p:nvPicPr>
        <p:blipFill>
          <a:blip r:embed="rId2"/>
          <a:stretch>
            <a:fillRect/>
          </a:stretch>
        </p:blipFill>
        <p:spPr>
          <a:xfrm>
            <a:off x="551543" y="992698"/>
            <a:ext cx="11313886" cy="5715243"/>
          </a:xfrm>
          <a:prstGeom prst="rect">
            <a:avLst/>
          </a:prstGeom>
        </p:spPr>
      </p:pic>
    </p:spTree>
    <p:extLst>
      <p:ext uri="{BB962C8B-B14F-4D97-AF65-F5344CB8AC3E}">
        <p14:creationId xmlns:p14="http://schemas.microsoft.com/office/powerpoint/2010/main" val="2824930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40534" y="150059"/>
            <a:ext cx="9631850" cy="738698"/>
          </a:xfrm>
        </p:spPr>
        <p:txBody>
          <a:bodyPr>
            <a:normAutofit fontScale="90000"/>
          </a:bodyPr>
          <a:lstStyle/>
          <a:p>
            <a:r>
              <a:rPr lang="en-US" sz="4000" b="1" dirty="0"/>
              <a:t>Analysis in Tableau</a:t>
            </a:r>
            <a:br>
              <a:rPr lang="en-US" dirty="0"/>
            </a:br>
            <a:endParaRPr lang="he-IL" dirty="0"/>
          </a:p>
        </p:txBody>
      </p:sp>
      <p:pic>
        <p:nvPicPr>
          <p:cNvPr id="4" name="Picture 3">
            <a:extLst>
              <a:ext uri="{FF2B5EF4-FFF2-40B4-BE49-F238E27FC236}">
                <a16:creationId xmlns:a16="http://schemas.microsoft.com/office/drawing/2014/main" id="{686534F6-FAB6-FA2F-728D-07D535C44831}"/>
              </a:ext>
            </a:extLst>
          </p:cNvPr>
          <p:cNvPicPr>
            <a:picLocks noChangeAspect="1"/>
          </p:cNvPicPr>
          <p:nvPr/>
        </p:nvPicPr>
        <p:blipFill>
          <a:blip r:embed="rId2"/>
          <a:stretch>
            <a:fillRect/>
          </a:stretch>
        </p:blipFill>
        <p:spPr>
          <a:xfrm>
            <a:off x="488269" y="767478"/>
            <a:ext cx="11391674" cy="5871917"/>
          </a:xfrm>
          <a:prstGeom prst="rect">
            <a:avLst/>
          </a:prstGeom>
        </p:spPr>
      </p:pic>
    </p:spTree>
    <p:extLst>
      <p:ext uri="{BB962C8B-B14F-4D97-AF65-F5344CB8AC3E}">
        <p14:creationId xmlns:p14="http://schemas.microsoft.com/office/powerpoint/2010/main" val="1536127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Analysis in Tableau</a:t>
            </a:r>
            <a:br>
              <a:rPr lang="en-US" dirty="0"/>
            </a:br>
            <a:endParaRPr lang="he-IL" dirty="0"/>
          </a:p>
        </p:txBody>
      </p:sp>
      <p:pic>
        <p:nvPicPr>
          <p:cNvPr id="3" name="Picture 2">
            <a:extLst>
              <a:ext uri="{FF2B5EF4-FFF2-40B4-BE49-F238E27FC236}">
                <a16:creationId xmlns:a16="http://schemas.microsoft.com/office/drawing/2014/main" id="{660B28F3-3BAA-8E96-3B80-72F7722132E4}"/>
              </a:ext>
            </a:extLst>
          </p:cNvPr>
          <p:cNvPicPr>
            <a:picLocks noChangeAspect="1"/>
          </p:cNvPicPr>
          <p:nvPr/>
        </p:nvPicPr>
        <p:blipFill>
          <a:blip r:embed="rId2"/>
          <a:stretch>
            <a:fillRect/>
          </a:stretch>
        </p:blipFill>
        <p:spPr>
          <a:xfrm>
            <a:off x="687387" y="1362808"/>
            <a:ext cx="11042559" cy="5366546"/>
          </a:xfrm>
          <a:prstGeom prst="rect">
            <a:avLst/>
          </a:prstGeom>
        </p:spPr>
      </p:pic>
    </p:spTree>
    <p:extLst>
      <p:ext uri="{BB962C8B-B14F-4D97-AF65-F5344CB8AC3E}">
        <p14:creationId xmlns:p14="http://schemas.microsoft.com/office/powerpoint/2010/main" val="1843291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Analysis in Tableau</a:t>
            </a:r>
            <a:br>
              <a:rPr lang="en-US" dirty="0"/>
            </a:br>
            <a:endParaRPr lang="he-IL" dirty="0"/>
          </a:p>
        </p:txBody>
      </p:sp>
      <p:pic>
        <p:nvPicPr>
          <p:cNvPr id="4" name="Picture 3">
            <a:extLst>
              <a:ext uri="{FF2B5EF4-FFF2-40B4-BE49-F238E27FC236}">
                <a16:creationId xmlns:a16="http://schemas.microsoft.com/office/drawing/2014/main" id="{5B82C6AF-0BF3-9041-C30E-49091D74EB52}"/>
              </a:ext>
            </a:extLst>
          </p:cNvPr>
          <p:cNvPicPr>
            <a:picLocks noChangeAspect="1"/>
          </p:cNvPicPr>
          <p:nvPr/>
        </p:nvPicPr>
        <p:blipFill>
          <a:blip r:embed="rId2"/>
          <a:stretch>
            <a:fillRect/>
          </a:stretch>
        </p:blipFill>
        <p:spPr>
          <a:xfrm>
            <a:off x="924105" y="1362808"/>
            <a:ext cx="10450565" cy="5411085"/>
          </a:xfrm>
          <a:prstGeom prst="rect">
            <a:avLst/>
          </a:prstGeom>
        </p:spPr>
      </p:pic>
    </p:spTree>
    <p:extLst>
      <p:ext uri="{BB962C8B-B14F-4D97-AF65-F5344CB8AC3E}">
        <p14:creationId xmlns:p14="http://schemas.microsoft.com/office/powerpoint/2010/main" val="2850083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Analysis in Tableau</a:t>
            </a:r>
            <a:br>
              <a:rPr lang="en-US" dirty="0"/>
            </a:br>
            <a:endParaRPr lang="he-IL" dirty="0"/>
          </a:p>
        </p:txBody>
      </p:sp>
      <p:pic>
        <p:nvPicPr>
          <p:cNvPr id="3" name="Picture 2">
            <a:extLst>
              <a:ext uri="{FF2B5EF4-FFF2-40B4-BE49-F238E27FC236}">
                <a16:creationId xmlns:a16="http://schemas.microsoft.com/office/drawing/2014/main" id="{C959E9FA-FF04-4436-DDAE-C0CC11D58447}"/>
              </a:ext>
            </a:extLst>
          </p:cNvPr>
          <p:cNvPicPr>
            <a:picLocks noChangeAspect="1"/>
          </p:cNvPicPr>
          <p:nvPr/>
        </p:nvPicPr>
        <p:blipFill>
          <a:blip r:embed="rId2"/>
          <a:stretch>
            <a:fillRect/>
          </a:stretch>
        </p:blipFill>
        <p:spPr>
          <a:xfrm>
            <a:off x="943520" y="1269732"/>
            <a:ext cx="10165177" cy="5422853"/>
          </a:xfrm>
          <a:prstGeom prst="rect">
            <a:avLst/>
          </a:prstGeom>
        </p:spPr>
      </p:pic>
    </p:spTree>
    <p:extLst>
      <p:ext uri="{BB962C8B-B14F-4D97-AF65-F5344CB8AC3E}">
        <p14:creationId xmlns:p14="http://schemas.microsoft.com/office/powerpoint/2010/main" val="2002757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Conclusion</a:t>
            </a:r>
            <a:br>
              <a:rPr lang="en-US" dirty="0"/>
            </a:br>
            <a:endParaRPr lang="he-IL" dirty="0"/>
          </a:p>
        </p:txBody>
      </p:sp>
      <p:sp>
        <p:nvSpPr>
          <p:cNvPr id="3" name="מציין מיקום תוכן 2"/>
          <p:cNvSpPr>
            <a:spLocks noGrp="1"/>
          </p:cNvSpPr>
          <p:nvPr>
            <p:ph idx="1"/>
          </p:nvPr>
        </p:nvSpPr>
        <p:spPr>
          <a:xfrm>
            <a:off x="1353286" y="1251252"/>
            <a:ext cx="9807697" cy="5530361"/>
          </a:xfrm>
        </p:spPr>
        <p:txBody>
          <a:bodyPr>
            <a:noAutofit/>
          </a:bodyPr>
          <a:lstStyle/>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Total Churn and Customers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Total Churn: 630 customers out of 23,418.</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Churn Rate: 2.69%.</a:t>
            </a: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Customer Distribution by Internet Service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Fiber optic: 43.62% of customers, higher churn rate.</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DSL: 34.61% of customers, moderate churn rate.</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No Internet Service: 21.77% of customers, lower churn rate.</a:t>
            </a: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Contract Type and Churn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Month-to-month contracts: Highest churn rate (54.45% of customers).</a:t>
            </a:r>
            <a:endParaRPr lang="en-US" sz="1200" kern="100" dirty="0">
              <a:latin typeface="Calibri" panose="020F0502020204030204" pitchFamily="34" charset="0"/>
              <a:ea typeface="Calibri" panose="020F0502020204030204" pitchFamily="34" charset="0"/>
              <a:cs typeface="Arial" panose="020B0604020202020204" pitchFamily="34" charset="0"/>
            </a:endParaRPr>
          </a:p>
          <a:p>
            <a:pPr lvl="1" indent="-342900">
              <a:lnSpc>
                <a:spcPct val="107000"/>
              </a:lnSpc>
              <a:spcAft>
                <a:spcPts val="800"/>
              </a:spcAft>
              <a:buFont typeface="Wingdings" panose="05000000000000000000" pitchFamily="2" charset="2"/>
              <a:buChar char=""/>
            </a:pPr>
            <a:r>
              <a:rPr lang="en-US" sz="1200" kern="100" dirty="0">
                <a:latin typeface="Calibri" panose="020F0502020204030204" pitchFamily="34" charset="0"/>
                <a:ea typeface="Calibri" panose="020F0502020204030204" pitchFamily="34" charset="0"/>
                <a:cs typeface="Arial" panose="020B0604020202020204" pitchFamily="34" charset="0"/>
              </a:rPr>
              <a:t>**98.73% of customers who churn have month-to-month contracts</a:t>
            </a:r>
          </a:p>
          <a:p>
            <a:pPr>
              <a:lnSpc>
                <a:spcPct val="107000"/>
              </a:lnSpc>
              <a:spcAft>
                <a:spcPts val="800"/>
              </a:spcAft>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One year contracts: 21.22% of customers.</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Two year contracts: 24.32% of customers, lowest churn rate.</a:t>
            </a:r>
            <a:r>
              <a:rPr lang="he-IL" sz="1400" kern="100" dirty="0">
                <a:effectLst/>
                <a:latin typeface="Calibri" panose="020F0502020204030204" pitchFamily="34"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698F75E-41B3-7706-B8D3-FF9BFF2FD507}"/>
              </a:ext>
            </a:extLst>
          </p:cNvPr>
          <p:cNvPicPr>
            <a:picLocks noChangeAspect="1"/>
          </p:cNvPicPr>
          <p:nvPr/>
        </p:nvPicPr>
        <p:blipFill>
          <a:blip r:embed="rId2"/>
          <a:stretch>
            <a:fillRect/>
          </a:stretch>
        </p:blipFill>
        <p:spPr>
          <a:xfrm>
            <a:off x="7421199" y="2176096"/>
            <a:ext cx="3911599" cy="4341872"/>
          </a:xfrm>
          <a:prstGeom prst="rect">
            <a:avLst/>
          </a:prstGeom>
        </p:spPr>
      </p:pic>
    </p:spTree>
    <p:extLst>
      <p:ext uri="{BB962C8B-B14F-4D97-AF65-F5344CB8AC3E}">
        <p14:creationId xmlns:p14="http://schemas.microsoft.com/office/powerpoint/2010/main" val="2533100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Conclusion</a:t>
            </a:r>
            <a:br>
              <a:rPr lang="en-US" dirty="0"/>
            </a:br>
            <a:endParaRPr lang="he-IL" dirty="0"/>
          </a:p>
        </p:txBody>
      </p:sp>
      <p:sp>
        <p:nvSpPr>
          <p:cNvPr id="3" name="מציין מיקום תוכן 2"/>
          <p:cNvSpPr>
            <a:spLocks noGrp="1"/>
          </p:cNvSpPr>
          <p:nvPr>
            <p:ph idx="1"/>
          </p:nvPr>
        </p:nvSpPr>
        <p:spPr>
          <a:xfrm>
            <a:off x="1353286" y="1251252"/>
            <a:ext cx="9807697" cy="5530361"/>
          </a:xfrm>
        </p:spPr>
        <p:txBody>
          <a:bodyPr>
            <a:noAutofit/>
          </a:bodyPr>
          <a:lstStyle/>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Payment Methods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Mailed check: Highest churn rate. (3.77%)</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Electronic check: churn rate (3.31%).</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Credit card (automatic): Lower churn rate (1.67%).</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Bank transfer (automatic): Lowest churn rate (1.64%).</a:t>
            </a: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Tenure and Churn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Customers with less than 1 year tenure have the highest churn rate (6.24%).</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Churn rate decreases significantly after 1 year and further decreases after 2 years.</a:t>
            </a:r>
            <a:r>
              <a:rPr lang="he-IL" sz="1400" kern="100" dirty="0">
                <a:effectLst/>
                <a:latin typeface="Calibri" panose="020F0502020204030204" pitchFamily="34"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Additional Services Impact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Customers without additional services like </a:t>
            </a:r>
            <a:r>
              <a:rPr lang="en-US" sz="1400" kern="100" dirty="0" err="1">
                <a:effectLst/>
                <a:latin typeface="Calibri" panose="020F0502020204030204" pitchFamily="34" charset="0"/>
                <a:ea typeface="Calibri" panose="020F0502020204030204" pitchFamily="34" charset="0"/>
                <a:cs typeface="Arial" panose="020B0604020202020204" pitchFamily="34" charset="0"/>
              </a:rPr>
              <a:t>OnlineSecurity</a:t>
            </a:r>
            <a:r>
              <a:rPr lang="en-US" sz="1400" kern="100" dirty="0">
                <a:effectLst/>
                <a:latin typeface="Calibri" panose="020F0502020204030204" pitchFamily="34" charset="0"/>
                <a:ea typeface="Calibri" panose="020F0502020204030204" pitchFamily="34" charset="0"/>
                <a:cs typeface="Arial" panose="020B0604020202020204" pitchFamily="34" charset="0"/>
              </a:rPr>
              <a:t>, </a:t>
            </a:r>
            <a:r>
              <a:rPr lang="en-US" sz="1400" kern="100" dirty="0" err="1">
                <a:effectLst/>
                <a:latin typeface="Calibri" panose="020F0502020204030204" pitchFamily="34" charset="0"/>
                <a:ea typeface="Calibri" panose="020F0502020204030204" pitchFamily="34" charset="0"/>
                <a:cs typeface="Arial" panose="020B0604020202020204" pitchFamily="34" charset="0"/>
              </a:rPr>
              <a:t>TechSupport</a:t>
            </a:r>
            <a:r>
              <a:rPr lang="en-US" sz="1400" kern="100" dirty="0">
                <a:effectLst/>
                <a:latin typeface="Calibri" panose="020F0502020204030204" pitchFamily="34" charset="0"/>
                <a:ea typeface="Calibri" panose="020F0502020204030204" pitchFamily="34" charset="0"/>
                <a:cs typeface="Arial" panose="020B0604020202020204" pitchFamily="34" charset="0"/>
              </a:rPr>
              <a:t> and </a:t>
            </a:r>
            <a:r>
              <a:rPr lang="en-US" sz="1400" kern="100" dirty="0" err="1">
                <a:effectLst/>
                <a:latin typeface="Calibri" panose="020F0502020204030204" pitchFamily="34" charset="0"/>
                <a:ea typeface="Calibri" panose="020F0502020204030204" pitchFamily="34" charset="0"/>
                <a:cs typeface="Arial" panose="020B0604020202020204" pitchFamily="34" charset="0"/>
              </a:rPr>
              <a:t>PhoneSevice</a:t>
            </a:r>
            <a:r>
              <a:rPr lang="en-US" sz="1400" kern="100" dirty="0">
                <a:effectLst/>
                <a:latin typeface="Calibri" panose="020F0502020204030204" pitchFamily="34" charset="0"/>
                <a:ea typeface="Calibri" panose="020F0502020204030204" pitchFamily="34" charset="0"/>
                <a:cs typeface="Arial" panose="020B0604020202020204" pitchFamily="34" charset="0"/>
              </a:rPr>
              <a:t> have higher churn rates.</a:t>
            </a:r>
          </a:p>
          <a:p>
            <a:pPr marL="342900" lvl="0" indent="-342900" algn="l" rtl="0">
              <a:lnSpc>
                <a:spcPct val="107000"/>
              </a:lnSpc>
              <a:spcAft>
                <a:spcPts val="800"/>
              </a:spcAft>
              <a:buFont typeface="Wingdings" panose="05000000000000000000" pitchFamily="2" charset="2"/>
              <a:buChar char=""/>
            </a:pPr>
            <a:r>
              <a:rPr lang="en-US" sz="1400" kern="100" dirty="0" err="1">
                <a:effectLst/>
                <a:latin typeface="Calibri" panose="020F0502020204030204" pitchFamily="34" charset="0"/>
                <a:ea typeface="Calibri" panose="020F0502020204030204" pitchFamily="34" charset="0"/>
                <a:cs typeface="Arial" panose="020B0604020202020204" pitchFamily="34" charset="0"/>
              </a:rPr>
              <a:t>DeviceProtection</a:t>
            </a:r>
            <a:r>
              <a:rPr lang="en-US" sz="1400" kern="100" dirty="0">
                <a:effectLst/>
                <a:latin typeface="Calibri" panose="020F0502020204030204" pitchFamily="34" charset="0"/>
                <a:ea typeface="Calibri" panose="020F0502020204030204" pitchFamily="34" charset="0"/>
                <a:cs typeface="Arial" panose="020B0604020202020204" pitchFamily="34" charset="0"/>
              </a:rPr>
              <a:t> and Streaming services also show a noticeable impact on churn rates.</a:t>
            </a:r>
          </a:p>
          <a:p>
            <a:pPr marL="0" indent="0">
              <a:lnSpc>
                <a:spcPct val="120000"/>
              </a:lnSpc>
              <a:spcBef>
                <a:spcPts val="600"/>
              </a:spcBef>
              <a:buNone/>
            </a:pPr>
            <a:endParaRPr lang="he-IL" sz="1050" dirty="0"/>
          </a:p>
        </p:txBody>
      </p:sp>
    </p:spTree>
    <p:extLst>
      <p:ext uri="{BB962C8B-B14F-4D97-AF65-F5344CB8AC3E}">
        <p14:creationId xmlns:p14="http://schemas.microsoft.com/office/powerpoint/2010/main" val="1717100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72763" y="624110"/>
            <a:ext cx="9631850" cy="738698"/>
          </a:xfrm>
        </p:spPr>
        <p:txBody>
          <a:bodyPr>
            <a:normAutofit fontScale="90000"/>
          </a:bodyPr>
          <a:lstStyle/>
          <a:p>
            <a:r>
              <a:rPr lang="en-US" sz="4000" b="1" dirty="0"/>
              <a:t>Conclusion</a:t>
            </a:r>
            <a:br>
              <a:rPr lang="en-US" dirty="0"/>
            </a:br>
            <a:endParaRPr lang="he-IL" dirty="0"/>
          </a:p>
        </p:txBody>
      </p:sp>
      <p:sp>
        <p:nvSpPr>
          <p:cNvPr id="3" name="מציין מיקום תוכן 2"/>
          <p:cNvSpPr>
            <a:spLocks noGrp="1"/>
          </p:cNvSpPr>
          <p:nvPr>
            <p:ph idx="1"/>
          </p:nvPr>
        </p:nvSpPr>
        <p:spPr>
          <a:xfrm>
            <a:off x="1353286" y="1251252"/>
            <a:ext cx="9807697" cy="5530361"/>
          </a:xfrm>
        </p:spPr>
        <p:txBody>
          <a:bodyPr>
            <a:noAutofit/>
          </a:bodyPr>
          <a:lstStyle/>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Demographics and Churn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Senior Citizens: Higher churn rate (3.94%).</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Gender: Similar churn rates for male (2.64%) and female (2.74%).</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Dependents: Customers without dependents have a higher churn rate (2.76%).</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Partner: Customers without a partner have a slightly higher churn rate (2.81%).</a:t>
            </a:r>
            <a:r>
              <a:rPr lang="he-IL" sz="1400" kern="100" dirty="0">
                <a:effectLst/>
                <a:latin typeface="Calibri" panose="020F0502020204030204" pitchFamily="34"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Geographic Distribution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United States 47% of the customers are from USA : Highest number of churns</a:t>
            </a:r>
            <a:r>
              <a:rPr lang="en-US" sz="1400" kern="100" dirty="0">
                <a:latin typeface="Calibri" panose="020F0502020204030204" pitchFamily="34" charset="0"/>
                <a:ea typeface="Calibri" panose="020F0502020204030204" pitchFamily="34" charset="0"/>
                <a:cs typeface="Arial" panose="020B0604020202020204" pitchFamily="34" charset="0"/>
              </a:rPr>
              <a:t> -275.</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400" b="1" u="sng"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Key Factors Influencing Churn</a:t>
            </a:r>
            <a:r>
              <a:rPr lang="en-US" sz="14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Service Tenure: New customers (&lt;1 year) are more likely to churn.</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Additional Services: Lack of online security, backup, and tech support increase churn likelihood.</a:t>
            </a:r>
          </a:p>
          <a:p>
            <a:pPr marL="342900" lvl="0" indent="-342900" algn="l" rtl="0">
              <a:lnSpc>
                <a:spcPct val="107000"/>
              </a:lnSpc>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Demographics: Senior citizens and customers without dependents or partners have higher churn rates.</a:t>
            </a:r>
          </a:p>
          <a:p>
            <a:pPr marL="0" indent="0">
              <a:lnSpc>
                <a:spcPct val="120000"/>
              </a:lnSpc>
              <a:spcBef>
                <a:spcPts val="600"/>
              </a:spcBef>
              <a:buNone/>
            </a:pPr>
            <a:endParaRPr lang="he-IL" sz="1050" dirty="0"/>
          </a:p>
        </p:txBody>
      </p:sp>
    </p:spTree>
    <p:extLst>
      <p:ext uri="{BB962C8B-B14F-4D97-AF65-F5344CB8AC3E}">
        <p14:creationId xmlns:p14="http://schemas.microsoft.com/office/powerpoint/2010/main" val="164901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Are there any missing values?</a:t>
            </a: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529862" y="1046286"/>
            <a:ext cx="10498015" cy="5506914"/>
          </a:xfrm>
        </p:spPr>
        <p:txBody>
          <a:bodyPr>
            <a:noAutofit/>
          </a:bodyPr>
          <a:lstStyle/>
          <a:p>
            <a:pPr algn="l">
              <a:buFont typeface="Wingdings" panose="05000000000000000000" pitchFamily="2" charset="2"/>
              <a:buChar char="Ø"/>
            </a:pPr>
            <a:r>
              <a:rPr lang="en-US" sz="2000" b="1" i="0" dirty="0">
                <a:effectLst/>
                <a:latin typeface="system-ui"/>
              </a:rPr>
              <a:t>The '</a:t>
            </a:r>
            <a:r>
              <a:rPr lang="en-US" sz="2000" b="1" i="0" dirty="0" err="1">
                <a:effectLst/>
                <a:latin typeface="system-ui"/>
              </a:rPr>
              <a:t>TotalCharges</a:t>
            </a:r>
            <a:r>
              <a:rPr lang="en-US" sz="2000" b="1" i="0" dirty="0">
                <a:effectLst/>
                <a:latin typeface="system-ui"/>
              </a:rPr>
              <a:t>' column</a:t>
            </a:r>
            <a:r>
              <a:rPr lang="en-US" sz="2000" i="0" dirty="0">
                <a:effectLst/>
                <a:latin typeface="system-ui"/>
              </a:rPr>
              <a:t>, which contains numerical values, is stored as a string data type</a:t>
            </a:r>
            <a:r>
              <a:rPr lang="en-US" sz="2000" b="1" i="0" u="sng" dirty="0">
                <a:effectLst/>
                <a:latin typeface="system-ui"/>
              </a:rPr>
              <a:t>. </a:t>
            </a:r>
            <a:r>
              <a:rPr lang="en-US" sz="2000" b="0" i="0" dirty="0">
                <a:effectLst/>
                <a:latin typeface="system-ui"/>
              </a:rPr>
              <a:t>Errors occurred during its conversion to float due to empty strings. These issues primarily affect entries where 'tenure' is zero, likely representing new customers who haven't yet been invoiced. To address these missing values, we'll calculate '</a:t>
            </a:r>
            <a:r>
              <a:rPr lang="en-US" sz="2000" b="0" i="0" dirty="0" err="1">
                <a:effectLst/>
                <a:latin typeface="system-ui"/>
              </a:rPr>
              <a:t>TotalCharges</a:t>
            </a:r>
            <a:r>
              <a:rPr lang="en-US" sz="2000" b="0" i="0" dirty="0">
                <a:effectLst/>
                <a:latin typeface="system-ui"/>
              </a:rPr>
              <a:t>' as the product of 'tenure' and '</a:t>
            </a:r>
            <a:r>
              <a:rPr lang="en-US" sz="2000" b="0" i="0" dirty="0" err="1">
                <a:effectLst/>
                <a:latin typeface="system-ui"/>
              </a:rPr>
              <a:t>MonthlyCharges</a:t>
            </a:r>
            <a:r>
              <a:rPr lang="en-US" sz="2000" b="0" i="0" dirty="0">
                <a:effectLst/>
                <a:latin typeface="system-ui"/>
              </a:rPr>
              <a:t>’.</a:t>
            </a:r>
          </a:p>
          <a:p>
            <a:pPr marL="0" indent="0" algn="ctr">
              <a:buNone/>
            </a:pPr>
            <a:r>
              <a:rPr lang="en-US" sz="3600" b="1" u="sng" dirty="0">
                <a:solidFill>
                  <a:srgbClr val="FF0000"/>
                </a:solidFill>
                <a:latin typeface="Calibri" panose="020F0502020204030204" pitchFamily="34" charset="0"/>
                <a:ea typeface="Calibri" panose="020F0502020204030204" pitchFamily="34" charset="0"/>
                <a:cs typeface="Calibri" panose="020F0502020204030204" pitchFamily="34" charset="0"/>
              </a:rPr>
              <a:t>Total Charges Distribution by Churn:</a:t>
            </a:r>
          </a:p>
          <a:p>
            <a:pPr algn="l">
              <a:buFont typeface="Wingdings" panose="05000000000000000000" pitchFamily="2" charset="2"/>
              <a:buChar char="Ø"/>
            </a:pPr>
            <a:endParaRPr lang="en-US" sz="2000" dirty="0">
              <a:latin typeface="system-ui"/>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7666C2B-A8C8-9F58-AF35-FCC12F7EC362}"/>
              </a:ext>
            </a:extLst>
          </p:cNvPr>
          <p:cNvPicPr>
            <a:picLocks noChangeAspect="1"/>
          </p:cNvPicPr>
          <p:nvPr/>
        </p:nvPicPr>
        <p:blipFill>
          <a:blip r:embed="rId2"/>
          <a:stretch>
            <a:fillRect/>
          </a:stretch>
        </p:blipFill>
        <p:spPr>
          <a:xfrm>
            <a:off x="310800" y="3355404"/>
            <a:ext cx="6193790" cy="3295128"/>
          </a:xfrm>
          <a:prstGeom prst="rect">
            <a:avLst/>
          </a:prstGeom>
        </p:spPr>
      </p:pic>
      <p:sp>
        <p:nvSpPr>
          <p:cNvPr id="9" name="Объект 2">
            <a:extLst>
              <a:ext uri="{FF2B5EF4-FFF2-40B4-BE49-F238E27FC236}">
                <a16:creationId xmlns:a16="http://schemas.microsoft.com/office/drawing/2014/main" id="{9BC144B4-AF49-4459-9735-9695DF16C52E}"/>
              </a:ext>
            </a:extLst>
          </p:cNvPr>
          <p:cNvSpPr txBox="1">
            <a:spLocks/>
          </p:cNvSpPr>
          <p:nvPr/>
        </p:nvSpPr>
        <p:spPr>
          <a:xfrm>
            <a:off x="6601124" y="3318481"/>
            <a:ext cx="5523287" cy="345506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a:solidFill>
                  <a:schemeClr val="tx1"/>
                </a:solidFill>
                <a:latin typeface="system-ui"/>
              </a:rPr>
              <a:t>The histogram of '</a:t>
            </a:r>
            <a:r>
              <a:rPr lang="en-US" sz="2000" dirty="0" err="1">
                <a:solidFill>
                  <a:schemeClr val="tx1"/>
                </a:solidFill>
                <a:latin typeface="system-ui"/>
              </a:rPr>
              <a:t>TotalCharges</a:t>
            </a:r>
            <a:r>
              <a:rPr lang="en-US" sz="2000" dirty="0">
                <a:solidFill>
                  <a:schemeClr val="tx1"/>
                </a:solidFill>
                <a:latin typeface="system-ui"/>
              </a:rPr>
              <a:t>' reveals a right-skewed distribution: most customers have lower charges, with fewer incurring very high charges.</a:t>
            </a:r>
          </a:p>
          <a:p>
            <a:pPr>
              <a:buFont typeface="Wingdings" panose="05000000000000000000" pitchFamily="2" charset="2"/>
              <a:buChar char="Ø"/>
            </a:pPr>
            <a:r>
              <a:rPr lang="en-US" sz="2000" dirty="0">
                <a:solidFill>
                  <a:schemeClr val="tx1"/>
                </a:solidFill>
                <a:latin typeface="system-ui"/>
              </a:rPr>
              <a:t> The mean total charges are approximately $2279.73, but there is a wide variation, as indicated by the standard deviation of $2266.79.</a:t>
            </a:r>
          </a:p>
          <a:p>
            <a:pPr>
              <a:buFont typeface="Wingdings" panose="05000000000000000000" pitchFamily="2" charset="2"/>
              <a:buChar char="Ø"/>
            </a:pPr>
            <a:r>
              <a:rPr lang="en-US" sz="2000" dirty="0">
                <a:solidFill>
                  <a:schemeClr val="tx1"/>
                </a:solidFill>
                <a:latin typeface="system-ui"/>
              </a:rPr>
              <a:t>The median (50% quantile) is significantly lower than the mean, at $1394.55, highlighting the skewness of the distribution.</a:t>
            </a:r>
          </a:p>
          <a:p>
            <a:pPr>
              <a:buFont typeface="Wingdings" panose="05000000000000000000" pitchFamily="2" charset="2"/>
              <a:buChar char="Ø"/>
            </a:pPr>
            <a:endParaRPr lang="en-US" sz="2000" dirty="0">
              <a:solidFill>
                <a:schemeClr val="tx1"/>
              </a:solidFill>
              <a:latin typeface="system-ui"/>
            </a:endParaRPr>
          </a:p>
          <a:p>
            <a:pPr>
              <a:buFont typeface="Wingdings" panose="05000000000000000000" pitchFamily="2" charset="2"/>
              <a:buChar char="Ø"/>
            </a:pPr>
            <a:endParaRPr 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75034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B2690B-0A47-4AE2-80BA-8994B531B4CC}"/>
              </a:ext>
            </a:extLst>
          </p:cNvPr>
          <p:cNvSpPr>
            <a:spLocks noGrp="1"/>
          </p:cNvSpPr>
          <p:nvPr>
            <p:ph type="title"/>
          </p:nvPr>
        </p:nvSpPr>
        <p:spPr>
          <a:xfrm>
            <a:off x="1867011" y="207468"/>
            <a:ext cx="8911687" cy="780740"/>
          </a:xfrm>
        </p:spPr>
        <p:txBody>
          <a:bodyPr vert="horz" lIns="91440" tIns="45720" rIns="91440" bIns="45720" rtlCol="0" anchor="t">
            <a:noAutofit/>
          </a:bodyPr>
          <a:lstStyle/>
          <a:p>
            <a:pPr algn="ctr">
              <a:lnSpc>
                <a:spcPct val="107000"/>
              </a:lnSpc>
              <a:spcAft>
                <a:spcPts val="800"/>
              </a:spcAft>
            </a:pPr>
            <a:r>
              <a:rPr lang="en-US" b="1" u="sng" dirty="0">
                <a:solidFill>
                  <a:srgbClr val="FF0000"/>
                </a:solidFill>
                <a:latin typeface="Calibri" panose="020F0502020204030204" pitchFamily="34" charset="0"/>
                <a:ea typeface="Calibri" panose="020F0502020204030204" pitchFamily="34" charset="0"/>
                <a:cs typeface="Arial" panose="020B0604020202020204" pitchFamily="34" charset="0"/>
              </a:rPr>
              <a:t>Total Charges Distribution by Churn:</a:t>
            </a:r>
            <a:endParaRPr lang="he-IL" altLang="he-IL" b="1" u="sng" dirty="0">
              <a:solidFill>
                <a:srgbClr val="FF0000"/>
              </a:solidFill>
              <a:latin typeface="Calibri" panose="020F0502020204030204" pitchFamily="34" charset="0"/>
              <a:ea typeface="Calibri" panose="020F050202020403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9BC144B4-AF49-4459-9735-9695DF16C52E}"/>
              </a:ext>
            </a:extLst>
          </p:cNvPr>
          <p:cNvSpPr>
            <a:spLocks noGrp="1"/>
          </p:cNvSpPr>
          <p:nvPr>
            <p:ph idx="1"/>
          </p:nvPr>
        </p:nvSpPr>
        <p:spPr>
          <a:xfrm>
            <a:off x="1139641" y="4117712"/>
            <a:ext cx="10782505" cy="2237465"/>
          </a:xfrm>
        </p:spPr>
        <p:txBody>
          <a:bodyPr>
            <a:noAutofit/>
          </a:bodyPr>
          <a:lstStyle/>
          <a:p>
            <a:pPr>
              <a:buFont typeface="Wingdings" panose="05000000000000000000" pitchFamily="2" charset="2"/>
              <a:buChar char="Ø"/>
            </a:pPr>
            <a:r>
              <a:rPr lang="en-US" dirty="0">
                <a:solidFill>
                  <a:schemeClr val="tx1"/>
                </a:solidFill>
                <a:latin typeface="Arial" panose="020B0604020202020204" pitchFamily="34" charset="0"/>
              </a:rPr>
              <a:t>Churn Distribution: Customers who churn tend to have lower total charges compared to those who do not churn. (there are 109 outliers)</a:t>
            </a:r>
          </a:p>
          <a:p>
            <a:pPr>
              <a:buFont typeface="Wingdings" panose="05000000000000000000" pitchFamily="2" charset="2"/>
              <a:buChar char="Ø"/>
            </a:pPr>
            <a:r>
              <a:rPr lang="en-US" dirty="0">
                <a:solidFill>
                  <a:schemeClr val="tx1"/>
                </a:solidFill>
                <a:latin typeface="Arial" panose="020B0604020202020204" pitchFamily="34" charset="0"/>
              </a:rPr>
              <a:t>This suggests that newer customers or those with less financial commitment to the service are more likely to leave.</a:t>
            </a:r>
          </a:p>
          <a:p>
            <a:pPr>
              <a:buFont typeface="Wingdings" panose="05000000000000000000" pitchFamily="2" charset="2"/>
              <a:buChar char="Ø"/>
            </a:pPr>
            <a:r>
              <a:rPr lang="en-US" dirty="0">
                <a:solidFill>
                  <a:schemeClr val="tx1"/>
                </a:solidFill>
                <a:latin typeface="Arial" panose="020B0604020202020204" pitchFamily="34" charset="0"/>
              </a:rPr>
              <a:t>The mean total charges are approximately $2279.73, but there is a wide variation, as indicated by the standard deviation of $2266.79.</a:t>
            </a:r>
          </a:p>
          <a:p>
            <a:pPr>
              <a:buFont typeface="Wingdings" panose="05000000000000000000" pitchFamily="2" charset="2"/>
              <a:buChar char="Ø"/>
            </a:pPr>
            <a:endParaRPr lang="en-US" dirty="0">
              <a:solidFill>
                <a:schemeClr val="tx1"/>
              </a:solidFill>
              <a:latin typeface="Arial" panose="020B0604020202020204" pitchFamily="34" charset="0"/>
            </a:endParaRPr>
          </a:p>
        </p:txBody>
      </p:sp>
      <p:sp>
        <p:nvSpPr>
          <p:cNvPr id="4" name="Rectangle 1">
            <a:extLst>
              <a:ext uri="{FF2B5EF4-FFF2-40B4-BE49-F238E27FC236}">
                <a16:creationId xmlns:a16="http://schemas.microsoft.com/office/drawing/2014/main" id="{2E9DFDA9-312C-F1A3-2064-BA451E4C35F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01CA4CF-70BB-C3F3-56B5-632EFD0D34DF}"/>
              </a:ext>
            </a:extLst>
          </p:cNvPr>
          <p:cNvPicPr>
            <a:picLocks noChangeAspect="1"/>
          </p:cNvPicPr>
          <p:nvPr/>
        </p:nvPicPr>
        <p:blipFill>
          <a:blip r:embed="rId2"/>
          <a:stretch>
            <a:fillRect/>
          </a:stretch>
        </p:blipFill>
        <p:spPr>
          <a:xfrm>
            <a:off x="1822682" y="759784"/>
            <a:ext cx="4133942" cy="3270027"/>
          </a:xfrm>
          <a:prstGeom prst="rect">
            <a:avLst/>
          </a:prstGeom>
        </p:spPr>
      </p:pic>
      <p:pic>
        <p:nvPicPr>
          <p:cNvPr id="9" name="Picture 8">
            <a:extLst>
              <a:ext uri="{FF2B5EF4-FFF2-40B4-BE49-F238E27FC236}">
                <a16:creationId xmlns:a16="http://schemas.microsoft.com/office/drawing/2014/main" id="{E9E07A3B-479C-7B37-D3E8-8978601256FF}"/>
              </a:ext>
            </a:extLst>
          </p:cNvPr>
          <p:cNvPicPr>
            <a:picLocks noChangeAspect="1"/>
          </p:cNvPicPr>
          <p:nvPr/>
        </p:nvPicPr>
        <p:blipFill>
          <a:blip r:embed="rId3"/>
          <a:stretch>
            <a:fillRect/>
          </a:stretch>
        </p:blipFill>
        <p:spPr>
          <a:xfrm>
            <a:off x="6322854" y="2170269"/>
            <a:ext cx="5365417" cy="1140038"/>
          </a:xfrm>
          <a:prstGeom prst="rect">
            <a:avLst/>
          </a:prstGeom>
        </p:spPr>
      </p:pic>
    </p:spTree>
    <p:extLst>
      <p:ext uri="{BB962C8B-B14F-4D97-AF65-F5344CB8AC3E}">
        <p14:creationId xmlns:p14="http://schemas.microsoft.com/office/powerpoint/2010/main" val="2253670547"/>
      </p:ext>
    </p:extLst>
  </p:cSld>
  <p:clrMapOvr>
    <a:masterClrMapping/>
  </p:clrMapOvr>
</p:sld>
</file>

<file path=ppt/theme/theme1.xml><?xml version="1.0" encoding="utf-8"?>
<a:theme xmlns:a="http://schemas.openxmlformats.org/drawingml/2006/main" name="Легкий дым">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4058</TotalTime>
  <Words>6415</Words>
  <Application>Microsoft Office PowerPoint</Application>
  <PresentationFormat>Widescreen</PresentationFormat>
  <Paragraphs>617</Paragraphs>
  <Slides>77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Arial Unicode MS</vt:lpstr>
      <vt:lpstr>Calibri</vt:lpstr>
      <vt:lpstr>Century Gothic</vt:lpstr>
      <vt:lpstr>Consolas</vt:lpstr>
      <vt:lpstr>Rockwell</vt:lpstr>
      <vt:lpstr>Söhne</vt:lpstr>
      <vt:lpstr>source-serif-pro</vt:lpstr>
      <vt:lpstr>Symbol</vt:lpstr>
      <vt:lpstr>system-ui</vt:lpstr>
      <vt:lpstr>Wingdings</vt:lpstr>
      <vt:lpstr>Wingdings 3</vt:lpstr>
      <vt:lpstr>Легкий дым</vt:lpstr>
      <vt:lpstr>CHURN PREDICTION PROJECT</vt:lpstr>
      <vt:lpstr>The dataset contains the following columns: </vt:lpstr>
      <vt:lpstr>What we are trying to predict? </vt:lpstr>
      <vt:lpstr>PowerPoint Presentation</vt:lpstr>
      <vt:lpstr>Motivation &amp; Applications</vt:lpstr>
      <vt:lpstr>How many examples are in the dataset? </vt:lpstr>
      <vt:lpstr>Distribution by churn label:   </vt:lpstr>
      <vt:lpstr>Are there any missing values?</vt:lpstr>
      <vt:lpstr>Total Charges Distribution by Churn:</vt:lpstr>
      <vt:lpstr>Tenure Distribution by Churn:</vt:lpstr>
      <vt:lpstr>Tenure Bins</vt:lpstr>
      <vt:lpstr>Tenure &amp; contract type</vt:lpstr>
      <vt:lpstr>Tenure &amp; services</vt:lpstr>
      <vt:lpstr>Tenure &amp; Payment Methods </vt:lpstr>
      <vt:lpstr>Monthly Charges Distribution by Churn:</vt:lpstr>
      <vt:lpstr>Monthly Charges Distribution by Churn:</vt:lpstr>
      <vt:lpstr>Total Charges Distribution by Churn:</vt:lpstr>
      <vt:lpstr>Total Charges Distribution by Churn:</vt:lpstr>
      <vt:lpstr>Senior Citizens &amp; Contract Type</vt:lpstr>
      <vt:lpstr>Contract Type, Payment Method &amp; Internet </vt:lpstr>
      <vt:lpstr>Internet Services</vt:lpstr>
      <vt:lpstr>Services &amp; Monthly Charges</vt:lpstr>
      <vt:lpstr>Contract &amp; Payment Method</vt:lpstr>
      <vt:lpstr>Contract &amp; Payment Method</vt:lpstr>
      <vt:lpstr>PowerPoint Presentation</vt:lpstr>
      <vt:lpstr>Distribution of various categorical variables </vt:lpstr>
      <vt:lpstr>Insights from the EDA</vt:lpstr>
      <vt:lpstr>Insights from the EDA</vt:lpstr>
      <vt:lpstr>DATA ENGINEERING -Transformation Steps: </vt:lpstr>
      <vt:lpstr>DATA ENGINEERING- Removing Features: </vt:lpstr>
      <vt:lpstr>DATA ENGINEERING- Removing Features: </vt:lpstr>
      <vt:lpstr>DATA ENGINEERING- Removing Features: </vt:lpstr>
      <vt:lpstr>DATA ENGINEERING - Adding New Features: </vt:lpstr>
      <vt:lpstr>DATA ENGINEERING - Adding New Features: </vt:lpstr>
      <vt:lpstr>Explanations:</vt:lpstr>
      <vt:lpstr>Explanations:</vt:lpstr>
      <vt:lpstr>ML ALGORITHMS</vt:lpstr>
      <vt:lpstr>ALGORITHMS INTROSPECTION- Evaluatation</vt:lpstr>
      <vt:lpstr>Evaluate the performance of each model:</vt:lpstr>
      <vt:lpstr>Evaluate the performance of each model:</vt:lpstr>
      <vt:lpstr>Over Fitting</vt:lpstr>
      <vt:lpstr>Over Fitting</vt:lpstr>
      <vt:lpstr>Over Fitting</vt:lpstr>
      <vt:lpstr>Confusion Matrix</vt:lpstr>
      <vt:lpstr>Part B: MongoDB </vt:lpstr>
      <vt:lpstr>Creating MongoDB Database and Collection </vt:lpstr>
      <vt:lpstr>Use MongoDB Compass to analyze the scheme </vt:lpstr>
      <vt:lpstr>Prep the df to be used in ML model     </vt:lpstr>
      <vt:lpstr>Prep the df to be used in ML model     </vt:lpstr>
      <vt:lpstr>df_prep Function- Explanation In part A, we removed tenure- however, we are not removing it here (due to low correlation) because the correlation between TotalCharges and MonthlyCharges * tenure is almost zero (in part A, it was 99%)     </vt:lpstr>
      <vt:lpstr>df_prep Function- Explanation     </vt:lpstr>
      <vt:lpstr>predict Function - Explanation    </vt:lpstr>
      <vt:lpstr>Feature_Importances Function- Explanation     </vt:lpstr>
      <vt:lpstr>Customers - Churn Rate  </vt:lpstr>
      <vt:lpstr>RandomForestClassifier model </vt:lpstr>
      <vt:lpstr>Part C: Spark and Pycountry </vt:lpstr>
      <vt:lpstr>Cleaning and preparing data</vt:lpstr>
      <vt:lpstr>Cleaning and preparing data</vt:lpstr>
      <vt:lpstr>data cleaning steps</vt:lpstr>
      <vt:lpstr>data cleaning steps</vt:lpstr>
      <vt:lpstr>Cleaning and preparing data</vt:lpstr>
      <vt:lpstr>PyCountry library</vt:lpstr>
      <vt:lpstr>Cleaning and preparing data</vt:lpstr>
      <vt:lpstr>Part D: Tableau </vt:lpstr>
      <vt:lpstr>Tableau Prep </vt:lpstr>
      <vt:lpstr>Tableau Prep </vt:lpstr>
      <vt:lpstr>Tableau Prep </vt:lpstr>
      <vt:lpstr>Tableau Desktop</vt:lpstr>
      <vt:lpstr>Analysis in Tableau </vt:lpstr>
      <vt:lpstr>Analysis in Tableau </vt:lpstr>
      <vt:lpstr>Analysis in Tableau </vt:lpstr>
      <vt:lpstr>Analysis in Tableau </vt:lpstr>
      <vt:lpstr>Analysis in Tableau </vt:lpstr>
      <vt:lpstr>Analysis in Tableau </vt:lpstr>
      <vt:lpstr>Conclusion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PREDICTION PROJECT</dc:title>
  <dc:creator>Svetlana Ehrlich</dc:creator>
  <cp:lastModifiedBy>Ronit Schwartz</cp:lastModifiedBy>
  <cp:revision>302</cp:revision>
  <dcterms:created xsi:type="dcterms:W3CDTF">2024-05-14T08:25:20Z</dcterms:created>
  <dcterms:modified xsi:type="dcterms:W3CDTF">2024-06-19T09:41:43Z</dcterms:modified>
</cp:coreProperties>
</file>